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67"/>
  </p:notesMasterIdLst>
  <p:sldIdLst>
    <p:sldId id="337" r:id="rId2"/>
    <p:sldId id="256" r:id="rId3"/>
    <p:sldId id="302" r:id="rId4"/>
    <p:sldId id="319" r:id="rId5"/>
    <p:sldId id="325" r:id="rId6"/>
    <p:sldId id="317" r:id="rId7"/>
    <p:sldId id="259" r:id="rId8"/>
    <p:sldId id="320" r:id="rId9"/>
    <p:sldId id="261" r:id="rId10"/>
    <p:sldId id="288" r:id="rId11"/>
    <p:sldId id="289" r:id="rId12"/>
    <p:sldId id="283" r:id="rId13"/>
    <p:sldId id="333" r:id="rId14"/>
    <p:sldId id="285" r:id="rId15"/>
    <p:sldId id="278" r:id="rId16"/>
    <p:sldId id="292" r:id="rId17"/>
    <p:sldId id="329" r:id="rId18"/>
    <p:sldId id="294" r:id="rId19"/>
    <p:sldId id="297" r:id="rId20"/>
    <p:sldId id="281" r:id="rId21"/>
    <p:sldId id="328" r:id="rId22"/>
    <p:sldId id="330" r:id="rId23"/>
    <p:sldId id="284" r:id="rId24"/>
    <p:sldId id="266" r:id="rId25"/>
    <p:sldId id="267" r:id="rId26"/>
    <p:sldId id="307" r:id="rId27"/>
    <p:sldId id="258" r:id="rId28"/>
    <p:sldId id="268" r:id="rId29"/>
    <p:sldId id="260" r:id="rId30"/>
    <p:sldId id="332" r:id="rId31"/>
    <p:sldId id="306" r:id="rId32"/>
    <p:sldId id="309" r:id="rId33"/>
    <p:sldId id="262" r:id="rId34"/>
    <p:sldId id="310" r:id="rId35"/>
    <p:sldId id="263" r:id="rId36"/>
    <p:sldId id="270" r:id="rId37"/>
    <p:sldId id="271" r:id="rId38"/>
    <p:sldId id="265" r:id="rId39"/>
    <p:sldId id="327" r:id="rId40"/>
    <p:sldId id="272" r:id="rId41"/>
    <p:sldId id="273" r:id="rId42"/>
    <p:sldId id="280" r:id="rId43"/>
    <p:sldId id="291" r:id="rId44"/>
    <p:sldId id="303" r:id="rId45"/>
    <p:sldId id="299" r:id="rId46"/>
    <p:sldId id="300" r:id="rId47"/>
    <p:sldId id="301" r:id="rId48"/>
    <p:sldId id="274" r:id="rId49"/>
    <p:sldId id="286" r:id="rId50"/>
    <p:sldId id="326" r:id="rId51"/>
    <p:sldId id="276" r:id="rId52"/>
    <p:sldId id="296" r:id="rId53"/>
    <p:sldId id="315" r:id="rId54"/>
    <p:sldId id="293" r:id="rId55"/>
    <p:sldId id="275" r:id="rId56"/>
    <p:sldId id="314" r:id="rId57"/>
    <p:sldId id="336" r:id="rId58"/>
    <p:sldId id="322" r:id="rId59"/>
    <p:sldId id="323" r:id="rId60"/>
    <p:sldId id="331" r:id="rId61"/>
    <p:sldId id="324" r:id="rId62"/>
    <p:sldId id="335" r:id="rId63"/>
    <p:sldId id="338" r:id="rId64"/>
    <p:sldId id="339" r:id="rId65"/>
    <p:sldId id="340" r:id="rId66"/>
  </p:sldIdLst>
  <p:sldSz cx="9906000" cy="6858000" type="A4"/>
  <p:notesSz cx="6761163" cy="9942513"/>
  <p:defaultTextStyle>
    <a:defPPr>
      <a:defRPr lang="en-US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7CA1CE"/>
    <a:srgbClr val="26378E"/>
    <a:srgbClr val="7182D9"/>
    <a:srgbClr val="700000"/>
    <a:srgbClr val="9FABE5"/>
    <a:srgbClr val="37BF81"/>
    <a:srgbClr val="007E39"/>
    <a:srgbClr val="009644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2" autoAdjust="0"/>
    <p:restoredTop sz="99634" autoAdjust="0"/>
  </p:normalViewPr>
  <p:slideViewPr>
    <p:cSldViewPr>
      <p:cViewPr>
        <p:scale>
          <a:sx n="66" d="100"/>
          <a:sy n="66" d="100"/>
        </p:scale>
        <p:origin x="420" y="-16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2C443-E5EC-48FA-9469-D00526237E68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746125"/>
            <a:ext cx="538321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3354C-DB1E-40FC-99CE-3F6AC6879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8975" y="746125"/>
            <a:ext cx="538321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3354C-DB1E-40FC-99CE-3F6AC687939E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8975" y="746125"/>
            <a:ext cx="538321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3354C-DB1E-40FC-99CE-3F6AC687939E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8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9" y="274648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1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3" y="273060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47595-C2BD-42FD-A134-912F92A24E4F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6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4509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609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Government Science College, Jabalpur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25" y="457200"/>
            <a:ext cx="827075" cy="838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4267200"/>
            <a:ext cx="41174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+mj-lt"/>
              </a:rPr>
              <a:t>Organizational Chart</a:t>
            </a:r>
          </a:p>
          <a:p>
            <a:pPr algn="ctr"/>
            <a:r>
              <a:rPr lang="en-US" sz="2400" b="1" dirty="0" smtClean="0">
                <a:latin typeface="+mj-lt"/>
              </a:rPr>
              <a:t>Session 2024-25</a:t>
            </a:r>
            <a:endParaRPr lang="en-US" sz="2400" b="1" dirty="0">
              <a:latin typeface="+mj-lt"/>
            </a:endParaRPr>
          </a:p>
        </p:txBody>
      </p:sp>
      <p:sp>
        <p:nvSpPr>
          <p:cNvPr id="8" name="Flowchart: Predefined Process 7"/>
          <p:cNvSpPr/>
          <p:nvPr/>
        </p:nvSpPr>
        <p:spPr>
          <a:xfrm>
            <a:off x="762000" y="5410200"/>
            <a:ext cx="8534400" cy="1066800"/>
          </a:xfrm>
          <a:prstGeom prst="flowChartPredefined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+mj-lt"/>
              </a:rPr>
              <a:t>IQAC</a:t>
            </a:r>
            <a:endParaRPr lang="en-US" sz="36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" name="Picture 9" descr="Group 5 (1).png"/>
          <p:cNvPicPr>
            <a:picLocks noChangeAspect="1"/>
          </p:cNvPicPr>
          <p:nvPr/>
        </p:nvPicPr>
        <p:blipFill>
          <a:blip r:embed="rId3" cstate="print"/>
          <a:srcRect l="18600" t="18601" r="18601" b="10460"/>
          <a:stretch>
            <a:fillRect/>
          </a:stretch>
        </p:blipFill>
        <p:spPr>
          <a:xfrm>
            <a:off x="8001000" y="451556"/>
            <a:ext cx="814465" cy="920044"/>
          </a:xfrm>
          <a:prstGeom prst="rect">
            <a:avLst/>
          </a:prstGeom>
        </p:spPr>
      </p:pic>
      <p:pic>
        <p:nvPicPr>
          <p:cNvPr id="11" name="Picture 10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371600"/>
            <a:ext cx="6324600" cy="27640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14436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38234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Guest Faculty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10002" y="1447800"/>
            <a:ext cx="21335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Rajesh </a:t>
            </a:r>
            <a:r>
              <a:rPr lang="en-US" b="1" dirty="0" err="1" smtClean="0"/>
              <a:t>Tiwari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001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Garg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199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648198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600199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3709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9689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7010400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725194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338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2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647586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590801" y="533401"/>
            <a:ext cx="4724399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514601" y="457201"/>
            <a:ext cx="4741636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Time Table/ Furniture and Room management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1" y="1600200"/>
            <a:ext cx="212997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0001" y="41148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R.K. </a:t>
            </a:r>
            <a:r>
              <a:rPr lang="en-US" b="1" dirty="0" err="1" smtClean="0">
                <a:solidFill>
                  <a:schemeClr val="tx1"/>
                </a:solidFill>
              </a:rPr>
              <a:t>Vishwakarma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428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09600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657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885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918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70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86201" y="2743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0400" y="41910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767326" y="3842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981200" y="5257801"/>
            <a:ext cx="3124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818784" y="4418985"/>
            <a:ext cx="15240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133600" y="457201"/>
            <a:ext cx="5943600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57400" y="304800"/>
            <a:ext cx="5943600" cy="5551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Jansunvai</a:t>
            </a:r>
            <a:r>
              <a:rPr lang="en-US" sz="2400" b="1" dirty="0" smtClean="0">
                <a:solidFill>
                  <a:srgbClr val="FFFF00"/>
                </a:solidFill>
              </a:rPr>
              <a:t>/Grievance re-</a:t>
            </a:r>
            <a:r>
              <a:rPr lang="en-US" sz="2400" b="1" dirty="0" err="1" smtClean="0">
                <a:solidFill>
                  <a:srgbClr val="FFFF00"/>
                </a:solidFill>
              </a:rPr>
              <a:t>dressal</a:t>
            </a:r>
            <a:r>
              <a:rPr lang="en-US" sz="2400" b="1" dirty="0" smtClean="0">
                <a:solidFill>
                  <a:srgbClr val="FFFF00"/>
                </a:solidFill>
              </a:rPr>
              <a:t> Cell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2" y="1295400"/>
            <a:ext cx="21335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934200" y="3886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Mehta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19977" y="2285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648198" y="3123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57200" y="3810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Pratiksha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Gaur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600199" y="3352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370985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968957" y="3613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725194" y="1066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733802" y="2438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81401" y="3810001"/>
            <a:ext cx="2743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648814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257801" y="4953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Manila Bhatia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5791200" y="4114801"/>
            <a:ext cx="15240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76399" y="679102"/>
            <a:ext cx="6824437" cy="76869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2" y="533400"/>
            <a:ext cx="6586763" cy="88174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Daily Worker and Other Problem </a:t>
            </a:r>
            <a:r>
              <a:rPr lang="en-US" sz="2400" b="1" dirty="0" err="1" smtClean="0">
                <a:solidFill>
                  <a:srgbClr val="FFFF00"/>
                </a:solidFill>
              </a:rPr>
              <a:t>Redressal</a:t>
            </a:r>
            <a:r>
              <a:rPr lang="en-US" sz="2400" b="1" dirty="0" smtClean="0">
                <a:solidFill>
                  <a:srgbClr val="FFFF00"/>
                </a:solidFill>
              </a:rPr>
              <a:t> Guidance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2" y="1981200"/>
            <a:ext cx="21335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799807" y="2894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801394" y="1675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10003" y="3124200"/>
            <a:ext cx="2285998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33801" y="4191001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L.S.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Kushre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Member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762501" y="4000501"/>
            <a:ext cx="38100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166837" y="679102"/>
            <a:ext cx="38435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6" y="6096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CM Helpline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534886"/>
            <a:ext cx="24384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Deolia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48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232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86201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1" y="3581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Shantilal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971800" y="304800"/>
            <a:ext cx="40386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71800" y="228600"/>
            <a:ext cx="40386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IT Cell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81400" y="1447801"/>
            <a:ext cx="2895600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Prashant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Selot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Nodal Officer 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3606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757967" y="3395434"/>
            <a:ext cx="39006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23606" y="2350522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0" y="2514601"/>
            <a:ext cx="2438400" cy="674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Co-Nodal Officer 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0000" y="3581401"/>
            <a:ext cx="2438400" cy="6749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Shukla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Member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0"/>
            <a:ext cx="3843564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Admission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733801" y="1447800"/>
            <a:ext cx="2590799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 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936093" y="2743202"/>
            <a:ext cx="2312309" cy="5333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687095" y="2399507"/>
            <a:ext cx="685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48578" y="3439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843529" y="42230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962401" y="3581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10001" y="45720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Garg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5023144" y="5099342"/>
            <a:ext cx="16328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10001" y="51924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Rishabh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33601" y="381000"/>
            <a:ext cx="5596163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133601" y="381001"/>
            <a:ext cx="5622473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E-Admission Verification and Guidance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286000"/>
            <a:ext cx="27431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2172099" y="3085703"/>
            <a:ext cx="2278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2285999" y="1371600"/>
            <a:ext cx="51816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12" idx="0"/>
          </p:cNvCxnSpPr>
          <p:nvPr/>
        </p:nvCxnSpPr>
        <p:spPr>
          <a:xfrm rot="5400000">
            <a:off x="2171703" y="3924301"/>
            <a:ext cx="228599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85802" y="45720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143001" y="4038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124200"/>
            <a:ext cx="27431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Ajeet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172494" y="20947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1" y="1600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Verification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1" y="1600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Help Desk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1" y="321049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2" y="51054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Sapna</a:t>
            </a:r>
            <a:r>
              <a:rPr lang="en-US" b="1" dirty="0" smtClean="0">
                <a:solidFill>
                  <a:schemeClr val="tx1"/>
                </a:solidFill>
              </a:rPr>
              <a:t> Singh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2" y="56388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2" y="6183086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Akanksha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Chourasia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16200000" flipH="1">
            <a:off x="2210196" y="4496197"/>
            <a:ext cx="1516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7430293" y="20947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172201" y="2286000"/>
            <a:ext cx="27431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Kalpana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Gupta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5400000">
            <a:off x="7429502" y="3161506"/>
            <a:ext cx="228599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7430293" y="20947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867401" y="3733006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Madhu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Swarnkar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867401" y="4266406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Manoj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867401" y="481069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Sutanjay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16200000" flipH="1">
            <a:off x="7467996" y="3656409"/>
            <a:ext cx="1516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2133602" y="1523999"/>
            <a:ext cx="304797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7315203" y="1524001"/>
            <a:ext cx="304797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867400" y="5344885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78767"/>
            <a:ext cx="3843564" cy="46423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Anti Ragging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1" y="1600201"/>
            <a:ext cx="2590799" cy="609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Prashant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Selot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4399" y="1370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733801" y="26670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725194" y="2437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1" y="37338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3801" y="32004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81400" y="48006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33801" y="42672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Gond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166838" y="381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7" y="304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Discipline Committee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3658395" y="4495007"/>
            <a:ext cx="2743201" cy="158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877595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057400" y="3810001"/>
            <a:ext cx="26669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Singh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057400" y="3276601"/>
            <a:ext cx="26670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0" y="26670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57800" y="3810001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Bhardwaj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057400" y="56388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57800" y="3276601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57400" y="4419601"/>
            <a:ext cx="26669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057400" y="5029201"/>
            <a:ext cx="27432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257800" y="44196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257800" y="50292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800600" y="34274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800600" y="40370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4800600" y="46466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00600" y="52562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800600" y="5865812"/>
            <a:ext cx="22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733801" y="1371601"/>
            <a:ext cx="2743199" cy="609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P.R.S. </a:t>
            </a:r>
            <a:r>
              <a:rPr lang="en-US" b="1" dirty="0" err="1" smtClean="0"/>
              <a:t>Chandel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733800" y="2057400"/>
            <a:ext cx="2743199" cy="6095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</a:t>
            </a:r>
            <a:r>
              <a:rPr lang="en-US" b="1" dirty="0" err="1" smtClean="0"/>
              <a:t>Pratiksha</a:t>
            </a:r>
            <a:r>
              <a:rPr lang="en-US" b="1" dirty="0" smtClean="0"/>
              <a:t> Gaur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Co-Convener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52800" y="272144"/>
            <a:ext cx="3733799" cy="381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276601" y="217714"/>
            <a:ext cx="3733799" cy="381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Board of Studies 2024-25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1" y="837066"/>
            <a:ext cx="8255000" cy="113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>
            <a:off x="2939759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65973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7205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77557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41589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5530557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6641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88071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" idx="2"/>
          </p:cNvCxnSpPr>
          <p:nvPr/>
        </p:nvCxnSpPr>
        <p:spPr>
          <a:xfrm rot="5400000" flipH="1" flipV="1">
            <a:off x="5108122" y="726622"/>
            <a:ext cx="185056" cy="381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52400" y="1025939"/>
          <a:ext cx="9677400" cy="10220794"/>
        </p:xfrm>
        <a:graphic>
          <a:graphicData uri="http://schemas.openxmlformats.org/drawingml/2006/table">
            <a:tbl>
              <a:tblPr firstCol="1">
                <a:tableStyleId>{775DCB02-9BB8-47FD-8907-85C794F793BA}</a:tableStyleId>
              </a:tblPr>
              <a:tblGrid>
                <a:gridCol w="1066800"/>
                <a:gridCol w="1082373"/>
                <a:gridCol w="969632"/>
                <a:gridCol w="1075922"/>
                <a:gridCol w="1063073"/>
                <a:gridCol w="1066800"/>
                <a:gridCol w="838200"/>
                <a:gridCol w="990600"/>
                <a:gridCol w="1524000"/>
              </a:tblGrid>
              <a:tr h="4980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Department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Name of BOS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 smtClean="0">
                          <a:latin typeface="Arial"/>
                          <a:ea typeface="Calibri"/>
                          <a:cs typeface="Mangal"/>
                        </a:rPr>
                        <a:t>Chairman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VC Nominee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Corporate representative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Ex-PG Student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External Subject Expert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Faculty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Member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Academic council Nominee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568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Chemistry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Chemistry &amp; Bio Chemistry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Dr.Shikha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Saxena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I.P.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Tripathi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Rajneesh Singh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Mr.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Jatin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Jain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Namrata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Sharma,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Kiran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Singh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Sadhana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shrivastava</a:t>
                      </a:r>
                      <a:endParaRPr lang="en-US" sz="1000" baseline="0" dirty="0" smtClean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Gawalier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, 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Sanju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Mandal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jabalpur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Physics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Physics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&amp; Electronics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Ravi </a:t>
                      </a:r>
                      <a:r>
                        <a:rPr lang="en-US" sz="1000" dirty="0" err="1" smtClean="0"/>
                        <a:t>Katare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Rakesh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Bajpai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Subodh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Jablapur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Dr.Seema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singh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Grish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Verma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. S. Gupta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satna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Sadhna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Agrawal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Raipur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51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BCA/CA/CM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Dr. Ravi </a:t>
                      </a:r>
                      <a:r>
                        <a:rPr lang="en-US" sz="1000" dirty="0" err="1" smtClean="0"/>
                        <a:t>Katare</a:t>
                      </a:r>
                      <a:endParaRPr lang="en-US" sz="1000" dirty="0" smtClean="0"/>
                    </a:p>
                    <a:p>
                      <a:endParaRPr lang="en-US" sz="18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N.K.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Praveen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Rinku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Kathuria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Vimmi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Jablapur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Aloke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kumar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Jain ,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Damoh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Anuj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Hundet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,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Bhopal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4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Geology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Geology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Dr.Sanjay</a:t>
                      </a:r>
                      <a:r>
                        <a:rPr lang="en-US" sz="1000" baseline="0" dirty="0" smtClean="0"/>
                        <a:t>  </a:t>
                      </a:r>
                      <a:r>
                        <a:rPr lang="en-US" sz="1000" baseline="0" dirty="0" err="1" smtClean="0"/>
                        <a:t>Tignath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Prof.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R.N.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Riwa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Mr. Sanjay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Dhopeshwar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Bindua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Davi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G.P.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R.N.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Tiwari,Riwa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Raghuwanshi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 Bhopal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Zoology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Zoology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&amp; Biotechnology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Sunita</a:t>
                      </a:r>
                      <a:r>
                        <a:rPr lang="en-US" sz="1000" baseline="0" dirty="0" smtClean="0"/>
                        <a:t> Sharma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P. L.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Ahirwar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Surendra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Singh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Dr.Priyanka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Shina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Rita </a:t>
                      </a:r>
                      <a:r>
                        <a:rPr lang="en-US" sz="800" dirty="0" err="1" smtClean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Bhandari</a:t>
                      </a:r>
                      <a:r>
                        <a:rPr lang="en-US" sz="800" baseline="0" dirty="0" smtClean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Moni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Thomas, Jabalpur</a:t>
                      </a: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Dr. A.P. Singh,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Military Science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Military Science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Bharti</a:t>
                      </a:r>
                      <a:r>
                        <a:rPr lang="en-US" sz="1000" baseline="0" dirty="0" smtClean="0"/>
                        <a:t> Sharma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Ashok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Sharma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H.K.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Maharaj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Ku.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Shreya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Chanpuria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Prof. S. M. Atrey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S.M.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Salim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,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Mahu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S.M 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Mtre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Gawailer</a:t>
                      </a:r>
                      <a:endParaRPr lang="en-US" sz="1000" dirty="0" smtClean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200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Math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Mathematics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R.K.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Pandey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J.K.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Moitra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S.L.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Kori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S.K.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Nidhi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Choubey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V.N.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Mishra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Amarkantak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S.K.S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Yadav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,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03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Computer Science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Dr. R.K.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Pandey</a:t>
                      </a:r>
                      <a:endParaRPr lang="en-US" sz="1000" dirty="0" smtClean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Mridula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dubey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k.C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Debmurari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Dr,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Arjun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Mehra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S.K.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Kuraria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Vimmi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, Jabalpur,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Saurabh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kumar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Singh , Jabalpur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Botany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Botany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&amp; Microbiology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Preeti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Dongre</a:t>
                      </a:r>
                      <a:r>
                        <a:rPr lang="en-US" sz="1000" baseline="0" dirty="0" smtClean="0"/>
                        <a:t> </a:t>
                      </a:r>
                      <a:endParaRPr lang="en-US" sz="1000" dirty="0"/>
                    </a:p>
                  </a:txBody>
                  <a:tcPr marL="68579" marR="68579" marT="0" marB="0" anchor="ctr"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S.S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Sandhu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Dr. Harish Agrawal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Ku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Suprita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Sengar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M.K.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Thakur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Nikhil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Kanungo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Ashish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Kumar,Jabalpur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0346"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Environmental</a:t>
                      </a:r>
                      <a:r>
                        <a:rPr lang="en-US" sz="800" baseline="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Science</a:t>
                      </a:r>
                      <a:endParaRPr lang="en-US" sz="1000" dirty="0" smtClean="0">
                        <a:solidFill>
                          <a:schemeClr val="bg1"/>
                        </a:solidFill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Environmental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Science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R.K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Srivastava</a:t>
                      </a:r>
                      <a:endParaRPr lang="en-US" sz="1000" dirty="0"/>
                    </a:p>
                  </a:txBody>
                  <a:tcPr marL="68579" marR="68579" marT="0" marB="0" anchor="ctr"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Archna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Bajpai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S. K.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Shrivastava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Mishra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S.K.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Dubey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Riwa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H.K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. Sharma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Gawaliar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R.M.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Mishra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Riwa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3757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Language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Mangal"/>
                        </a:rPr>
                        <a:t>Hindi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Tanuja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Chaudhary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V.P.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Narang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Rajesh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Pathak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-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Ramendra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Ojha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Dr.B.S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.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Parmar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Chhatarpur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,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Dinesh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Kushwaha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,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Riwa</a:t>
                      </a:r>
                      <a:endParaRPr lang="en-US" sz="1000" baseline="0" dirty="0" smtClean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709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English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Language and Indian Culture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Dr.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Sujata</a:t>
                      </a:r>
                      <a:r>
                        <a:rPr lang="en-US" sz="1100" baseline="0" dirty="0" smtClean="0"/>
                        <a:t> Kumar</a:t>
                      </a:r>
                      <a:endParaRPr lang="en-US" sz="1100" dirty="0" smtClean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Meena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keller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Ritesh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Rai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-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Nayan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Bala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das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Chhindwara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Shibani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Basu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Bhopal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114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Basics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of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Coumpter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&amp; IT(FC)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Dr.Sujata</a:t>
                      </a:r>
                      <a:r>
                        <a:rPr lang="en-US" sz="1100" dirty="0" smtClean="0"/>
                        <a:t> Kumar </a:t>
                      </a:r>
                      <a:endParaRPr lang="en-US" sz="11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Vimmi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Amit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Parihar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Amit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Gupta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Vineeta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Tiwari,Jabalpur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Shibani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Basu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Bhopal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38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Environmental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Studies (FC)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Dr.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Sujata</a:t>
                      </a:r>
                      <a:r>
                        <a:rPr lang="en-US" sz="1000" baseline="0" dirty="0" smtClean="0"/>
                        <a:t> Kumar</a:t>
                      </a:r>
                      <a:endParaRPr lang="en-US" sz="1000" dirty="0" smtClean="0"/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Purnima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Beohar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Shubhi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Mathur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B.N.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Triphati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R.K</a:t>
                      </a:r>
                      <a:r>
                        <a:rPr lang="en-US" sz="1000" baseline="0" dirty="0" smtClean="0"/>
                        <a:t>. </a:t>
                      </a:r>
                      <a:r>
                        <a:rPr lang="en-US" sz="1000" baseline="0" dirty="0" err="1" smtClean="0"/>
                        <a:t>Srivastava</a:t>
                      </a:r>
                      <a:r>
                        <a:rPr lang="en-US" sz="1000" baseline="0" dirty="0" smtClean="0"/>
                        <a:t>,</a:t>
                      </a:r>
                    </a:p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Shibani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Basu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,Bhopal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88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Mangal"/>
                        </a:rPr>
                        <a:t>Sports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Physical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Education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Ramesh</a:t>
                      </a:r>
                      <a:r>
                        <a:rPr lang="en-US" sz="1000" dirty="0" smtClean="0"/>
                        <a:t> </a:t>
                      </a:r>
                      <a:r>
                        <a:rPr lang="en-US" sz="1000" dirty="0" err="1" smtClean="0"/>
                        <a:t>Shukla</a:t>
                      </a:r>
                      <a:endParaRPr lang="en-US" sz="1000" dirty="0"/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Adarsh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,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Shahdol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deepak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Sangi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Ramesh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Shukla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Gunwant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Singh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endParaRPr lang="en-US" sz="1000" dirty="0"/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Adarsh</a:t>
                      </a: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,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Shahdol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Sanjeet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Sardar,Bilaspur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219200" y="228601"/>
            <a:ext cx="7543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219200" y="152401"/>
            <a:ext cx="75438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Teacher Guardian </a:t>
            </a:r>
            <a:r>
              <a:rPr lang="en-US" sz="2400" b="1" dirty="0" err="1" smtClean="0">
                <a:solidFill>
                  <a:srgbClr val="FFFF00"/>
                </a:solidFill>
              </a:rPr>
              <a:t>Yojna</a:t>
            </a:r>
            <a:r>
              <a:rPr lang="en-US" sz="2400" b="1" dirty="0" smtClean="0">
                <a:solidFill>
                  <a:srgbClr val="FFFF00"/>
                </a:solidFill>
              </a:rPr>
              <a:t>/Student Attendance Collection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&amp; Maintenance Committee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81400" y="1371601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64819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66821" y="4145297"/>
            <a:ext cx="321101" cy="1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61640" y="3842658"/>
            <a:ext cx="26869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62200" y="3853543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Awashti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rot="16200000" flipH="1">
            <a:off x="4333582" y="4181183"/>
            <a:ext cx="1077688" cy="8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681926" y="2232641"/>
            <a:ext cx="381000" cy="8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733802" y="32112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62200" y="4463143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Dave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4572001" y="415834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4572001" y="4724400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581400" y="2362200"/>
            <a:ext cx="2590799" cy="674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Meena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Khanna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New Education Policy and Digital Locker Regulation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1" y="4234542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Rajshree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1" y="4767943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Shailendra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457702" y="1485901"/>
            <a:ext cx="83819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425839" y="4577441"/>
            <a:ext cx="902723" cy="79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2" y="3624943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419599" y="4461553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4419601" y="49965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05200" y="2819400"/>
            <a:ext cx="2716893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</a:rPr>
              <a:t>Co-Convener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76401" y="42672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sz="1800" b="1" dirty="0" smtClean="0">
                <a:solidFill>
                  <a:schemeClr val="tx1"/>
                </a:solidFill>
              </a:rPr>
              <a:t> . Rajesh </a:t>
            </a:r>
            <a:r>
              <a:rPr lang="en-US" sz="1800" b="1" dirty="0" err="1" smtClean="0">
                <a:solidFill>
                  <a:schemeClr val="tx1"/>
                </a:solidFill>
              </a:rPr>
              <a:t>Tiwari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76401" y="48006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876800" y="44631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876800" y="499495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05001" y="424544"/>
            <a:ext cx="6553200" cy="8708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0" y="348344"/>
            <a:ext cx="6553200" cy="8708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Account and Establishment Branch Control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5200" y="35814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Shahu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5200" y="41148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Jain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457702" y="1485901"/>
            <a:ext cx="83819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4724401" y="3352799"/>
            <a:ext cx="304800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05200" y="46482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A.K. Singh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057400" y="457201"/>
            <a:ext cx="59436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0" y="381001"/>
            <a:ext cx="59436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Girls Common Room and Women harassment </a:t>
            </a:r>
            <a:r>
              <a:rPr lang="en-US" sz="2400" b="1" dirty="0" err="1" smtClean="0">
                <a:solidFill>
                  <a:srgbClr val="FFFF00"/>
                </a:solidFill>
              </a:rPr>
              <a:t>Redressal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42231" y="1447801"/>
            <a:ext cx="205377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122171" y="3802629"/>
            <a:ext cx="1828800" cy="1474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438399" y="3657600"/>
            <a:ext cx="22860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4000" y="36576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34000" y="31242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Mridula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34000" y="4191000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38400" y="4191000"/>
            <a:ext cx="22860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Mathews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38400" y="3124200"/>
            <a:ext cx="22860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800600" y="33528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800600" y="38846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800600" y="44180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683907" y="4767943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7629" y="1371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046386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958510" y="435430"/>
            <a:ext cx="212407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86200" y="381001"/>
            <a:ext cx="21336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NCC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1" y="1905001"/>
            <a:ext cx="2362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Sahu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1M.P. Signal Company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34201" y="1905001"/>
            <a:ext cx="228599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Suman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Prabhakar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2M.P. Girls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Batallion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414527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781800" y="3200401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Roopli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4801" y="3200401"/>
            <a:ext cx="2743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8008286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415758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93585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2" y="1905001"/>
            <a:ext cx="228599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Nidhi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Singh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N.C.C Naval 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362200" y="1371600"/>
            <a:ext cx="5334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435558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030286" y="435430"/>
            <a:ext cx="198951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962400" y="381001"/>
            <a:ext cx="1998437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NSS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19202" y="2438400"/>
            <a:ext cx="2285999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Ashish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Kumar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553201" y="2514600"/>
            <a:ext cx="22859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Sancha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2101558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95402" y="1905000"/>
            <a:ext cx="22859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In-charge Boys -Unit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2248694" y="23233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477001" y="1981201"/>
            <a:ext cx="24384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In-charge Girls -Unit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7582694" y="23995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496415" y="1828185"/>
            <a:ext cx="9144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657601" y="2438400"/>
            <a:ext cx="2716893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Red Ribbon Club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Sancha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8558" y="33086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429001" y="36576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1" y="41910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1" y="47244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Ashish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29001" y="5257800"/>
            <a:ext cx="3276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066800"/>
            <a:ext cx="2362200" cy="6858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P.K.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Selot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1904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2" y="3516086"/>
            <a:ext cx="2209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742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162802" y="3516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81000" y="35052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43000" y="29718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915014" y="3199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653526" y="32433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99985" y="3199785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66837" y="2830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6" y="228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Union Committee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86201" y="2057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00201" y="4343400"/>
            <a:ext cx="3276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2515394" y="3656807"/>
            <a:ext cx="13716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306286"/>
            <a:ext cx="2362200" cy="598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53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438401" y="391887"/>
            <a:ext cx="5486400" cy="609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362200" y="239486"/>
            <a:ext cx="5486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Social Gathering/Youth Festival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and Cultural activities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2" y="2220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86201" y="2209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65" name="Straight Connector 64"/>
          <p:cNvCxnSpPr>
            <a:endCxn id="81" idx="0"/>
          </p:cNvCxnSpPr>
          <p:nvPr/>
        </p:nvCxnSpPr>
        <p:spPr>
          <a:xfrm rot="5400000">
            <a:off x="3847760" y="3846171"/>
            <a:ext cx="2351316" cy="1474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676401" y="3886201"/>
            <a:ext cx="30480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Varsha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Aglawe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676401" y="4419601"/>
            <a:ext cx="30480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34000" y="33528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334000" y="28194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334000" y="44196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676401" y="2895601"/>
            <a:ext cx="30480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34000" y="3886200"/>
            <a:ext cx="24384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Dongre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676401" y="3352800"/>
            <a:ext cx="30480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4800600" y="30480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4800600" y="35798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800600" y="41132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4800600" y="47228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3657601" y="50292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581400" y="1371600"/>
            <a:ext cx="3200401" cy="9906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Bajpai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 &amp; In-charge Careers Guidance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28600" y="5268686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Anil Kumar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Binchiya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6007" y="3809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801396" y="4647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86602" y="52686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Masram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886201" y="28956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Santosh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K. Singh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Co-Convener 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43002" y="47244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915014" y="4952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653528" y="4995928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981200" y="304800"/>
            <a:ext cx="6096000" cy="7620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0" y="228601"/>
            <a:ext cx="6113236" cy="78377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Swami </a:t>
            </a:r>
            <a:r>
              <a:rPr lang="en-US" sz="2400" b="1" dirty="0" err="1" smtClean="0">
                <a:solidFill>
                  <a:srgbClr val="FFFF00"/>
                </a:solidFill>
              </a:rPr>
              <a:t>Vivekanand</a:t>
            </a:r>
            <a:r>
              <a:rPr lang="en-US" sz="2400" b="1" dirty="0" smtClean="0">
                <a:solidFill>
                  <a:srgbClr val="FFFF00"/>
                </a:solidFill>
              </a:rPr>
              <a:t> Career Guidance &amp; Placement Cell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86204" y="39732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4801216" y="4952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810001" y="5257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R.P.S.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Chandel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838700" y="2551907"/>
            <a:ext cx="3810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819401" y="5333207"/>
            <a:ext cx="1219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209801" y="60198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562600" y="6030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172994" y="5333207"/>
            <a:ext cx="1219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733800" y="1090246"/>
            <a:ext cx="25146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Dr. A L </a:t>
            </a:r>
            <a:r>
              <a:rPr lang="en-US" b="1" dirty="0" err="1" smtClean="0">
                <a:solidFill>
                  <a:srgbClr val="7030A0"/>
                </a:solidFill>
              </a:rPr>
              <a:t>Mahobia</a:t>
            </a:r>
            <a:r>
              <a:rPr lang="en-US" b="1" dirty="0" smtClean="0">
                <a:solidFill>
                  <a:srgbClr val="7030A0"/>
                </a:solidFill>
              </a:rPr>
              <a:t>,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Principal/Chairperson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37053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143000" y="2982685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Secretary Staff Council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1851453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143000" y="4201885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Administrative Officer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537253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553200" y="3147646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Exam Controller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143000" y="35814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Autonomous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553200" y="3757247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UGC &amp; World Bank </a:t>
            </a:r>
          </a:p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609601" y="2690446"/>
            <a:ext cx="9067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914285" y="2880332"/>
            <a:ext cx="228599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666999" y="252047"/>
            <a:ext cx="5105400" cy="6531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6999" y="205154"/>
            <a:ext cx="5105400" cy="63304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Administrative and Executive Council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91000" y="2995247"/>
            <a:ext cx="1828800" cy="446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All HODs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53200" y="4366846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Sports Officer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143000" y="4800600"/>
            <a:ext cx="25907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Librarian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-825682" y="4125732"/>
            <a:ext cx="2872155" cy="158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8127818" y="4240032"/>
            <a:ext cx="3100753" cy="158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09600" y="3223846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609600" y="3757246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09600" y="49748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09600" y="55844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0800000">
            <a:off x="9220200" y="33762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9220200" y="40620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>
            <a:off x="9220200" y="4670057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9220200" y="52050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>
            <a:off x="9220200" y="58146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553200" y="55626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Warden Boys Hostel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143000" y="54102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Warden Girls Hostel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886201" y="1928447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09600" y="43652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553200" y="49530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Coordinator IQAC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52800" y="228601"/>
            <a:ext cx="3335565" cy="78377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Foreign Visit Committee 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723209" y="13712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800600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33801" y="3581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1001486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925286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Post </a:t>
            </a:r>
            <a:r>
              <a:rPr lang="en-US" sz="2400" b="1" dirty="0" err="1" smtClean="0">
                <a:solidFill>
                  <a:srgbClr val="FFFF00"/>
                </a:solidFill>
              </a:rPr>
              <a:t>Matric</a:t>
            </a:r>
            <a:r>
              <a:rPr lang="en-US" sz="2400" b="1" dirty="0" smtClean="0">
                <a:solidFill>
                  <a:srgbClr val="FFFF00"/>
                </a:solidFill>
              </a:rPr>
              <a:t> SC, ST, OBC Scholarship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2329543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Varsha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Aglave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47802" y="3820886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Gyaneshwar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47803" y="2024346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3090749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816238" y="4729841"/>
            <a:ext cx="1969523" cy="79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657602" y="3243943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343400" y="4080553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6155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2" y="43434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Neelima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Painkra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2" y="51489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343402" y="5680753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447801" y="4909457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724401" y="408214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105401" y="38100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Gaurav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05401" y="43434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Ramanuj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Patel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31709" y="4876799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Sonal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Dhuriya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724401" y="461554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724401" y="514894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447800" y="5442857"/>
            <a:ext cx="2869294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301079"/>
            <a:ext cx="482914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All Scholarship In-charge – Dr. </a:t>
            </a:r>
            <a:r>
              <a:rPr lang="en-US" b="1" dirty="0" err="1" smtClean="0"/>
              <a:t>Meena</a:t>
            </a:r>
            <a:r>
              <a:rPr lang="en-US" b="1" dirty="0" smtClean="0"/>
              <a:t> </a:t>
            </a:r>
            <a:r>
              <a:rPr lang="en-US" b="1" dirty="0" err="1" smtClean="0"/>
              <a:t>Khanna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152401" y="2971801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S.R.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3961607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52402" y="4191000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Shanti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Bhartiya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52402" y="35814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57201" y="381000"/>
            <a:ext cx="9220199" cy="96715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1" y="304800"/>
            <a:ext cx="9220199" cy="96715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</a:rPr>
              <a:t>Gaon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Ki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Beti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Pratibha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Kiran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Vikramaditya</a:t>
            </a:r>
            <a:r>
              <a:rPr lang="en-US" sz="2000" b="1" dirty="0" smtClean="0">
                <a:solidFill>
                  <a:srgbClr val="FFFF00"/>
                </a:solidFill>
              </a:rPr>
              <a:t> &amp; CM Public welfare scheme/Minority/</a:t>
            </a:r>
            <a:r>
              <a:rPr lang="en-US" sz="2000" b="1" dirty="0" err="1" smtClean="0">
                <a:solidFill>
                  <a:srgbClr val="FFFF00"/>
                </a:solidFill>
              </a:rPr>
              <a:t>Aawas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Sahayata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Ekikrat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Medhavi</a:t>
            </a:r>
            <a:r>
              <a:rPr lang="en-US" sz="2000" b="1" dirty="0" smtClean="0">
                <a:solidFill>
                  <a:srgbClr val="FFFF00"/>
                </a:solidFill>
              </a:rPr>
              <a:t>/Disabled/</a:t>
            </a:r>
            <a:r>
              <a:rPr lang="en-US" sz="2000" b="1" dirty="0" err="1" smtClean="0">
                <a:solidFill>
                  <a:srgbClr val="FFFF00"/>
                </a:solidFill>
              </a:rPr>
              <a:t>Bidi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Labour</a:t>
            </a:r>
            <a:r>
              <a:rPr lang="en-US" sz="2000" b="1" dirty="0" smtClean="0">
                <a:solidFill>
                  <a:srgbClr val="FFFF00"/>
                </a:solidFill>
              </a:rPr>
              <a:t>/Ph.D. Student scheme scholarship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402" y="48006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Sankalp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Jogi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52402" y="54102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S.K. Singh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7180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915195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6324600" y="2971801"/>
            <a:ext cx="3429000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Vikramaditya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&amp; CM Public welfare scheme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4600" y="4191000"/>
            <a:ext cx="3429000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Pratibha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Kiran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&amp; Minority,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Bidi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, Ph.D.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yojana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24600" y="35814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Medhavi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Student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24600" y="48006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Gaon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Beti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, Disabled,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Ekikrat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324600" y="54102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Centre Sector Inspire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324598" y="2373085"/>
            <a:ext cx="3429001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Aawas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Sahayata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2401" y="2373085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Convener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57400" y="2362201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057400" y="29718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I.P.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Kori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Daulatram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Gwalwanshi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57400" y="48006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Nimeesha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kour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Methews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57400" y="5410200"/>
            <a:ext cx="1752599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7847807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85800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Scholarship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57400" y="35814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Santosh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057400" y="4191001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M.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Bhardwaj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86200" y="5410200"/>
            <a:ext cx="23622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 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3886199" y="2209801"/>
            <a:ext cx="2133601" cy="990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Manish Sharma</a:t>
            </a: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724400" y="1523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23786" y="1980588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819399" y="283029"/>
            <a:ext cx="4191001" cy="10123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743201" y="228600"/>
            <a:ext cx="4208236" cy="9906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SC/ST/OBC/Minority Coaching  Classes Committee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09999" y="4430486"/>
            <a:ext cx="22098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Sujata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4647587" y="4190386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4719978" y="33628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733802" y="35160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810000" y="4963885"/>
            <a:ext cx="22098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Gold Medal </a:t>
            </a:r>
            <a:r>
              <a:rPr lang="en-US" sz="2400" b="1" dirty="0" err="1" smtClean="0">
                <a:solidFill>
                  <a:srgbClr val="FFFF00"/>
                </a:solidFill>
              </a:rPr>
              <a:t>Alankaran</a:t>
            </a:r>
            <a:r>
              <a:rPr lang="en-US" sz="2400" b="1" dirty="0" smtClean="0">
                <a:solidFill>
                  <a:srgbClr val="FFFF00"/>
                </a:solidFill>
              </a:rPr>
              <a:t> Committee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Shikha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39624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496197" y="14474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159140" y="4463141"/>
            <a:ext cx="1283722" cy="80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657602" y="3320143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343400" y="4156753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69174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0" y="44196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Vibha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Choudhary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47801" y="39297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2800" y="51054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724400" y="415834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257800" y="44631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724400" y="4690154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05200" y="2667000"/>
            <a:ext cx="2869292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Chetna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733800" y="2514600"/>
            <a:ext cx="25908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Sharma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	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33402" y="5497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M.K.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3428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4" idx="2"/>
          </p:cNvCxnSpPr>
          <p:nvPr/>
        </p:nvCxnSpPr>
        <p:spPr>
          <a:xfrm rot="5400000">
            <a:off x="4876404" y="4800203"/>
            <a:ext cx="304801" cy="79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52600" y="49530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5180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121357" y="5213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090637" y="6640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News Bulletin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86201" y="42018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447801"/>
            <a:ext cx="2667001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A.L.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Mahobia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Principal, Patron	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877595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781800" y="5562600"/>
            <a:ext cx="28956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0" y="3505200"/>
            <a:ext cx="27432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Chetna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2209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7629" y="24384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773630" y="2970571"/>
            <a:ext cx="1066800" cy="2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350267" y="435430"/>
            <a:ext cx="3279132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276599" y="381001"/>
            <a:ext cx="3293836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Magazine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4800" y="3581400"/>
            <a:ext cx="2895602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Dr.Chetana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 Hindi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1" y="3581400"/>
            <a:ext cx="25908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Masram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 English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143001" y="2971801"/>
            <a:ext cx="10668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99807" y="1066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1219201"/>
            <a:ext cx="2667001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A.L.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Mahobia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Principal, Patron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81400" y="3581400"/>
            <a:ext cx="27432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Preeti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Pandey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4" name="Straight Arrow Connector 13"/>
          <p:cNvCxnSpPr>
            <a:endCxn id="13" idx="0"/>
          </p:cNvCxnSpPr>
          <p:nvPr/>
        </p:nvCxnSpPr>
        <p:spPr>
          <a:xfrm rot="5400000">
            <a:off x="4801218" y="3428384"/>
            <a:ext cx="304799" cy="12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81401" y="4191000"/>
            <a:ext cx="27431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Thakur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692357" y="2699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419600" y="2971801"/>
            <a:ext cx="115634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81401" y="4724400"/>
            <a:ext cx="27431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student representative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762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85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Research Journal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“</a:t>
            </a:r>
            <a:r>
              <a:rPr lang="en-US" sz="2400" b="1" dirty="0" err="1" smtClean="0">
                <a:solidFill>
                  <a:srgbClr val="FFFF00"/>
                </a:solidFill>
              </a:rPr>
              <a:t>Sci</a:t>
            </a:r>
            <a:r>
              <a:rPr lang="en-US" sz="2400" b="1" dirty="0" smtClean="0">
                <a:solidFill>
                  <a:srgbClr val="FFFF00"/>
                </a:solidFill>
              </a:rPr>
              <a:t>-Fronts”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752600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Tignath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278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733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81001" y="4267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599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7540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491958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81400" y="4278086"/>
            <a:ext cx="2895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68558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962400" y="1295400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/>
              <a:t>Shikha</a:t>
            </a:r>
            <a:r>
              <a:rPr lang="en-US" b="1" dirty="0" smtClean="0"/>
              <a:t> </a:t>
            </a:r>
            <a:r>
              <a:rPr lang="en-US" b="1" dirty="0" err="1" smtClean="0"/>
              <a:t>Saxena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33402" y="38208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Rajendra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209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800600" y="3047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86600" y="38208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0" y="3276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3504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121357" y="3537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090637" y="5116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Central Lab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767328" y="3537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04801" y="5867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86202" y="2362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557527" y="4146843"/>
            <a:ext cx="17417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133600" y="5029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5910328" y="4146843"/>
            <a:ext cx="17417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486400" y="5029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10800000">
            <a:off x="1447800" y="4572000"/>
            <a:ext cx="1981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800715" y="5219085"/>
            <a:ext cx="12954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6781800" y="4572000"/>
            <a:ext cx="1981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16095" y="5218907"/>
            <a:ext cx="1295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86201" y="3810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Swati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Mahobia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86600" y="5867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176237" y="755302"/>
            <a:ext cx="56723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17273" y="685800"/>
            <a:ext cx="5655129" cy="533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Vidhan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Sabha</a:t>
            </a:r>
            <a:r>
              <a:rPr lang="en-US" sz="2400" b="1" dirty="0" smtClean="0">
                <a:solidFill>
                  <a:srgbClr val="FFFF00"/>
                </a:solidFill>
              </a:rPr>
              <a:t> Questionnaire Committee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71800" y="1763486"/>
            <a:ext cx="4038600" cy="827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Nodal officer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825208" y="2789578"/>
            <a:ext cx="402770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1" y="31242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S.K. Mehta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Co-Nodal officer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06839" y="1452449"/>
            <a:ext cx="446315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72377" y="4037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801216" y="4799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2" y="4201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1" y="5029200"/>
            <a:ext cx="2590799" cy="762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26378E"/>
                </a:solidFill>
              </a:rPr>
              <a:t>Dr. </a:t>
            </a:r>
            <a:r>
              <a:rPr lang="en-US" b="1" dirty="0" err="1" smtClean="0">
                <a:solidFill>
                  <a:srgbClr val="26378E"/>
                </a:solidFill>
              </a:rPr>
              <a:t>Gyaneshwar</a:t>
            </a:r>
            <a:r>
              <a:rPr lang="en-US" b="1" dirty="0" smtClean="0">
                <a:solidFill>
                  <a:srgbClr val="26378E"/>
                </a:solidFill>
              </a:rPr>
              <a:t> </a:t>
            </a:r>
            <a:r>
              <a:rPr lang="en-US" b="1" dirty="0" err="1" smtClean="0">
                <a:solidFill>
                  <a:srgbClr val="26378E"/>
                </a:solidFill>
              </a:rPr>
              <a:t>Pandey</a:t>
            </a:r>
            <a:r>
              <a:rPr lang="en-US" b="1" dirty="0" smtClean="0">
                <a:solidFill>
                  <a:srgbClr val="26378E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1" y="381001"/>
            <a:ext cx="4419600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1" y="304801"/>
            <a:ext cx="4419600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Exam Cell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201" y="19812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Controller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55308" y="2939144"/>
            <a:ext cx="2869292" cy="64225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Deputy Controller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2" y="4038601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343797" y="15236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742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038601" y="4343400"/>
            <a:ext cx="1524000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418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2" y="4800601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Menakshi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57800" y="4082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0" y="51038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00599" y="44196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00599" y="51054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257800" y="4844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29001" y="5606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Sunil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4343797" y="51050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81201" y="457200"/>
            <a:ext cx="6248399" cy="9144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1" y="380999"/>
            <a:ext cx="6248399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Development/Building Maintenance &amp;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Construction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2373085"/>
            <a:ext cx="2590799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P. R. 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599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934200" y="2373085"/>
            <a:ext cx="2743199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Vivek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Mishra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University representative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1828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886200" y="2362201"/>
            <a:ext cx="20574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Prof. Rajesh Bhatia 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Technical Expert</a:t>
            </a:r>
            <a:endParaRPr lang="en-US" sz="1800" b="1" dirty="0">
              <a:solidFill>
                <a:srgbClr val="C0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491958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3400" y="3668485"/>
            <a:ext cx="2590799" cy="7511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Tignath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Member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491958" y="3395726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57200" y="3973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733799" y="3973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 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057400" y="4876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All HODs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086600" y="3962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Tignath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066799" y="34290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838813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2634957" y="4157729"/>
            <a:ext cx="14369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577326" y="37005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25015" y="3656988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429000" y="381000"/>
            <a:ext cx="2895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Purchase/Write off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4876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 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6063958" y="4146843"/>
            <a:ext cx="14369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0" y="383347"/>
            <a:ext cx="4648201" cy="75965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1" y="304800"/>
            <a:ext cx="46654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Vehicle Stand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447800"/>
            <a:ext cx="23622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3897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Gyaneshwar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285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123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3897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352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613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1" y="2438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10001" y="3897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99984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0"/>
            <a:ext cx="3843564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Boy/ Girls Hostel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19920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 K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Bhardwaj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Warden Boys Hostel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19920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Partiksha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Gaur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Warden Girls Hostel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1447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1675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1708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8121357" y="30038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86600" y="32874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Maneesha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incharge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Girls Hostel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32112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incharge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Boys Hostel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491958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9831" y="1295401"/>
            <a:ext cx="235857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133600" y="381001"/>
            <a:ext cx="58674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57400" y="304800"/>
            <a:ext cx="58674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Environment, Plant Protection and Cleanliness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4344196" y="3275805"/>
            <a:ext cx="1371597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029993" y="3352795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486401" y="3809995"/>
            <a:ext cx="1676401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Ajay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Gond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029993" y="3962395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886201" y="2144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0" y="3200395"/>
            <a:ext cx="1675606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Ramanuj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Patel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4572001" y="3352795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514600" y="3200395"/>
            <a:ext cx="2057401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Arpana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rot="10800000">
            <a:off x="4572001" y="3962395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514600" y="3809995"/>
            <a:ext cx="20574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531391"/>
            <a:ext cx="3843564" cy="62249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0"/>
            <a:ext cx="3860801" cy="6422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Alumni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05200" y="1458685"/>
            <a:ext cx="29718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Bohora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3897086"/>
            <a:ext cx="1828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Deolia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10400" y="3962400"/>
            <a:ext cx="1981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905000" y="3429000"/>
            <a:ext cx="6096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729254" y="3700746"/>
            <a:ext cx="544285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677014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973285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Choudhary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56440" y="3613440"/>
            <a:ext cx="544288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05248"/>
            <a:ext cx="3843564" cy="548639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533400"/>
            <a:ext cx="3860801" cy="5660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Library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05200" y="1447800"/>
            <a:ext cx="29718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1" y="3897086"/>
            <a:ext cx="2514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7244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400801" y="3886201"/>
            <a:ext cx="3124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676400" y="34290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448414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077815" y="3656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01394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10002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447801"/>
            <a:ext cx="24384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57200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Renu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8580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6401" y="3429000"/>
            <a:ext cx="6553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447187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968958" y="37005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057401" y="457201"/>
            <a:ext cx="6248399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1" y="381000"/>
            <a:ext cx="6248399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Income Tax Computation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and College Account Verification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819400" y="457201"/>
            <a:ext cx="43434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743201" y="381001"/>
            <a:ext cx="4343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Government Residential House Allotment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78983" y="1447801"/>
            <a:ext cx="236941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Manihs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Akhilesh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Kurmi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A.K. Singh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755302"/>
            <a:ext cx="38435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858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Right To Information Act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971800" y="1763486"/>
            <a:ext cx="4038600" cy="827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In-charge, Public Information Officer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25208" y="2789578"/>
            <a:ext cx="402770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1242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Manish Sharma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</a:t>
            </a:r>
            <a:r>
              <a:rPr lang="en-US" b="1" dirty="0" err="1" smtClean="0">
                <a:solidFill>
                  <a:srgbClr val="C00000"/>
                </a:solidFill>
              </a:rPr>
              <a:t>incharge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06839" y="1452449"/>
            <a:ext cx="446315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077962" y="228602"/>
            <a:ext cx="6380240" cy="51698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01762" y="152402"/>
            <a:ext cx="6400800" cy="53339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Amalgamated Development Fund Management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09999" y="1066800"/>
            <a:ext cx="28194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 Dr. A L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Mahobia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Chairman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28601" y="4267201"/>
            <a:ext cx="1295398" cy="4463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All HODs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952207" y="1915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76800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599" y="4267201"/>
            <a:ext cx="2209801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 smtClean="0">
              <a:solidFill>
                <a:srgbClr val="700000"/>
              </a:solidFill>
            </a:endParaRPr>
          </a:p>
          <a:p>
            <a:pPr algn="ctr"/>
            <a:r>
              <a:rPr lang="en-US" b="1" dirty="0" smtClean="0">
                <a:solidFill>
                  <a:srgbClr val="700000"/>
                </a:solidFill>
              </a:rPr>
              <a:t>Sports Officer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581401" y="2057400"/>
            <a:ext cx="3276599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S.K.Pandey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Secretary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85801" y="3733800"/>
            <a:ext cx="7772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57814" y="3961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230217" y="3961785"/>
            <a:ext cx="457202" cy="12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843529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267202" y="4278087"/>
            <a:ext cx="2285999" cy="5987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Librarian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9522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948578" y="2818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429000" y="5268686"/>
            <a:ext cx="2971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President Students Union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29000" y="5791201"/>
            <a:ext cx="2971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Secretary Students Union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29002" y="6335486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5258600" y="5181599"/>
            <a:ext cx="2894805" cy="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6400801" y="5486400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6400801" y="6019800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6400801" y="6627811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962401" y="2895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2742586" y="3961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828802" y="4267201"/>
            <a:ext cx="2285999" cy="5987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700000"/>
                </a:solidFill>
              </a:rPr>
              <a:t>Accountant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A.I.S.H.E. </a:t>
            </a:r>
            <a:r>
              <a:rPr lang="en-US" sz="2400" b="1" dirty="0" err="1" smtClean="0">
                <a:solidFill>
                  <a:srgbClr val="FFFF00"/>
                </a:solidFill>
              </a:rPr>
              <a:t>Menagement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bohare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768558" y="33086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733801" y="3581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33801" y="41910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Swati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Mahobia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1" y="544286"/>
            <a:ext cx="4876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Website Supervision &amp; </a:t>
            </a:r>
            <a:r>
              <a:rPr lang="en-US" sz="2400" b="1" dirty="0" err="1" smtClean="0">
                <a:solidFill>
                  <a:srgbClr val="FFFF00"/>
                </a:solidFill>
              </a:rPr>
              <a:t>Updation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962400" y="1534885"/>
            <a:ext cx="220980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6008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496198" y="4647802"/>
            <a:ext cx="1066802" cy="79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36684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0" y="4332514"/>
            <a:ext cx="3124202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648201" y="4561114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1" y="456111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562601" y="43325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5029201" y="516912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562601" y="4931228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Akhilesh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Kurmi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62400" y="2677886"/>
            <a:ext cx="2209800" cy="75111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 Convener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81112"/>
            <a:ext cx="3843564" cy="538089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5551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Legal Cell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1" y="1676400"/>
            <a:ext cx="25907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Lakhan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Singh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Kushre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4399" y="1447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733801" y="37338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Khubchandani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725194" y="2590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100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725194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0" y="42672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A.P. Singh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Janbhagidari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668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3801" y="4191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Animesh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Gupta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33801" y="4724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533400"/>
            <a:ext cx="3843564" cy="46808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Central Store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0" y="1295400"/>
            <a:ext cx="1981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 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Deolia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733801" y="3276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Mukteshwar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209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801214" y="3047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1" y="2362201"/>
            <a:ext cx="2590799" cy="5333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Member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Canteen Management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668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3801" y="41910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3800" y="4724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381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04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Media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352801" y="1371600"/>
            <a:ext cx="3276599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767328" y="3232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2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77595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33801" y="3657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Manish Sharma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1" y="4191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Ramehs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81000"/>
            <a:ext cx="4648201" cy="762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External Exam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447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3801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G.R.K.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767328" y="3842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01395" y="2590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0" y="46590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2667000" y="381000"/>
            <a:ext cx="4648201" cy="762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Seminar Room &amp; Auditorium 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447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A.K. Singh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4887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6202" y="38100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01395" y="3733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81400" y="2590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81801" y="48768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Rohani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828800" y="4419600"/>
            <a:ext cx="63246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606437" y="4641964"/>
            <a:ext cx="44631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930243" y="4642759"/>
            <a:ext cx="44631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915693" y="4228306"/>
            <a:ext cx="228601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77594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1" y="4887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Swati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Mahobia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54438" y="4641964"/>
            <a:ext cx="44631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743201" y="544286"/>
            <a:ext cx="4876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Cleanliness Committee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62400" y="1534885"/>
            <a:ext cx="220980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M.K.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Richariya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72377" y="26008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44540" y="3395947"/>
            <a:ext cx="370118" cy="79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86202" y="276497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1" y="4103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Meena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khanna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0401" y="4114800"/>
            <a:ext cx="25146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Shanti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Bhartiya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1676401" y="3581400"/>
            <a:ext cx="6553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1447187" y="3809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968958" y="38529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4799986" y="3809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886200" y="4103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 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Vishwakarma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2629514" y="4380886"/>
            <a:ext cx="1600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6057286" y="4380886"/>
            <a:ext cx="1600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600200" y="5181600"/>
            <a:ext cx="20574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Bharti</a:t>
            </a:r>
            <a:r>
              <a:rPr lang="en-US" b="1" dirty="0" smtClean="0">
                <a:solidFill>
                  <a:schemeClr val="tx1"/>
                </a:solidFill>
              </a:rPr>
              <a:t> Sharma 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77000" y="51816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Rishabh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62400" y="5181600"/>
            <a:ext cx="22098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Sutanjay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Saxena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rot="10800000" flipV="1">
            <a:off x="3429000" y="4800600"/>
            <a:ext cx="1600200" cy="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4838700" y="49911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1447801" y="3505200"/>
            <a:ext cx="34290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katare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In-charge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648995" y="28948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676401" y="2133600"/>
            <a:ext cx="6705599" cy="609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676401" y="2057400"/>
            <a:ext cx="6705599" cy="6313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Monitoring of Morning Classes and Student Section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0201" y="3505200"/>
            <a:ext cx="34290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Tiwari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In-charge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429000" y="3047999"/>
            <a:ext cx="3049588" cy="457200"/>
            <a:chOff x="3429000" y="1524000"/>
            <a:chExt cx="3049588" cy="609600"/>
          </a:xfrm>
        </p:grpSpPr>
        <p:cxnSp>
          <p:nvCxnSpPr>
            <p:cNvPr id="7" name="Straight Connector 6"/>
            <p:cNvCxnSpPr/>
            <p:nvPr/>
          </p:nvCxnSpPr>
          <p:spPr>
            <a:xfrm rot="10800000">
              <a:off x="3429000" y="1524000"/>
              <a:ext cx="3048000" cy="1588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124994" y="1828006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6172994" y="1828006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NAAC Accreditation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2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877595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6840" y="4043646"/>
            <a:ext cx="1665518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098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09801" y="40386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648201" y="3657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648201" y="42656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098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4648201" y="48752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9201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029201" y="42656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562601" y="40277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029201" y="4875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505201" y="4669970"/>
            <a:ext cx="2895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505200" y="5181600"/>
            <a:ext cx="2895601" cy="4463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Mehta 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505199" y="4125684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29000" y="381000"/>
            <a:ext cx="2895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Student Tracking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199" y="3581400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O.P.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rot="5400000">
            <a:off x="4725193" y="2894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76599" y="381000"/>
            <a:ext cx="3200401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Sarthak</a:t>
            </a:r>
            <a:r>
              <a:rPr lang="en-US" sz="2400" b="1" dirty="0" smtClean="0">
                <a:solidFill>
                  <a:srgbClr val="FFFF00"/>
                </a:solidFill>
              </a:rPr>
              <a:t> App Inspection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23622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960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Uddey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4725193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NIRF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2" y="349431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877595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6840" y="4947160"/>
            <a:ext cx="1665518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828800" y="4332514"/>
            <a:ext cx="2743201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Pratiksha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Gaur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4942114"/>
            <a:ext cx="2743201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Sutanjay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648201" y="4561114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648201" y="5169125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828800" y="5551714"/>
            <a:ext cx="2743201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Samriddhi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4648201" y="5778725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9201" y="456111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1" y="43325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Akhilesh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Kurmi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029201" y="516912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562601" y="4931228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62601" y="55517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Anurag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Chaurasia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029201" y="577872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733800" y="2590800"/>
            <a:ext cx="2743199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505201" y="4669970"/>
            <a:ext cx="2895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Bohare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505199" y="4125684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62200" y="457201"/>
            <a:ext cx="5181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0" y="381000"/>
            <a:ext cx="5181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Bhartiya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Gyan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Parampara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5199" y="3581400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Bohare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505201" y="4669970"/>
            <a:ext cx="2895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Animesh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Gupta 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505199" y="4125684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P.K.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Namdev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62200" y="457201"/>
            <a:ext cx="5181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0" y="381000"/>
            <a:ext cx="5181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Incubation Center and Startup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199" y="3581400"/>
            <a:ext cx="2895602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600200" y="283030"/>
            <a:ext cx="6934200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524000" y="228601"/>
            <a:ext cx="70104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Autonomy, Affiliation &amp; Academic Council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33800" y="1066801"/>
            <a:ext cx="25146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Convenor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800600" y="2894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86201" y="2220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676401" y="3200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676399" y="3733800"/>
            <a:ext cx="289560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4327866" y="3793671"/>
            <a:ext cx="1403465" cy="79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4571998" y="34274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572000" y="3962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676401" y="42672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0800000">
            <a:off x="4572001" y="4495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562601" y="3200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5029201" y="3429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029201" y="3962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562601" y="37338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RUSA Nodal Officer &amp; World Bank Project,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UGC and NAAC Committee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05200" y="34725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47803" y="14474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95381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886201" y="26670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05200" y="4005943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05200" y="44958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Rachana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5400000">
            <a:off x="4763294" y="3237708"/>
            <a:ext cx="381001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 rot="5400000">
            <a:off x="4801214" y="4342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886200" y="1600201"/>
            <a:ext cx="23622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447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733800" y="4267200"/>
            <a:ext cx="2590799" cy="6095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</a:rPr>
              <a:t>Member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0" y="2743200"/>
            <a:ext cx="24384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 Convener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4768557" y="3613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886200" y="816430"/>
            <a:ext cx="2438400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00" y="762001"/>
            <a:ext cx="24384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IQAC Cell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10000" y="3505200"/>
            <a:ext cx="24384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 Convener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3715</TotalTime>
  <Words>2579</Words>
  <Application>Microsoft Office PowerPoint</Application>
  <PresentationFormat>A4 Paper (210x297 mm)</PresentationFormat>
  <Paragraphs>722</Paragraphs>
  <Slides>65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acerpc</dc:creator>
  <cp:lastModifiedBy>Hp</cp:lastModifiedBy>
  <cp:revision>776</cp:revision>
  <dcterms:created xsi:type="dcterms:W3CDTF">2018-06-05T11:38:57Z</dcterms:created>
  <dcterms:modified xsi:type="dcterms:W3CDTF">2025-09-12T09:15:27Z</dcterms:modified>
</cp:coreProperties>
</file>