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59"/>
  </p:notesMasterIdLst>
  <p:sldIdLst>
    <p:sldId id="337" r:id="rId2"/>
    <p:sldId id="302" r:id="rId3"/>
    <p:sldId id="319" r:id="rId4"/>
    <p:sldId id="325" r:id="rId5"/>
    <p:sldId id="317" r:id="rId6"/>
    <p:sldId id="259" r:id="rId7"/>
    <p:sldId id="261" r:id="rId8"/>
    <p:sldId id="288" r:id="rId9"/>
    <p:sldId id="289" r:id="rId10"/>
    <p:sldId id="283" r:id="rId11"/>
    <p:sldId id="285" r:id="rId12"/>
    <p:sldId id="278" r:id="rId13"/>
    <p:sldId id="292" r:id="rId14"/>
    <p:sldId id="294" r:id="rId15"/>
    <p:sldId id="297" r:id="rId16"/>
    <p:sldId id="281" r:id="rId17"/>
    <p:sldId id="328" r:id="rId18"/>
    <p:sldId id="330" r:id="rId19"/>
    <p:sldId id="284" r:id="rId20"/>
    <p:sldId id="266" r:id="rId21"/>
    <p:sldId id="267" r:id="rId22"/>
    <p:sldId id="258" r:id="rId23"/>
    <p:sldId id="268" r:id="rId24"/>
    <p:sldId id="260" r:id="rId25"/>
    <p:sldId id="332" r:id="rId26"/>
    <p:sldId id="306" r:id="rId27"/>
    <p:sldId id="309" r:id="rId28"/>
    <p:sldId id="310" r:id="rId29"/>
    <p:sldId id="263" r:id="rId30"/>
    <p:sldId id="270" r:id="rId31"/>
    <p:sldId id="271" r:id="rId32"/>
    <p:sldId id="265" r:id="rId33"/>
    <p:sldId id="327" r:id="rId34"/>
    <p:sldId id="272" r:id="rId35"/>
    <p:sldId id="273" r:id="rId36"/>
    <p:sldId id="280" r:id="rId37"/>
    <p:sldId id="291" r:id="rId38"/>
    <p:sldId id="303" r:id="rId39"/>
    <p:sldId id="299" r:id="rId40"/>
    <p:sldId id="300" r:id="rId41"/>
    <p:sldId id="301" r:id="rId42"/>
    <p:sldId id="274" r:id="rId43"/>
    <p:sldId id="286" r:id="rId44"/>
    <p:sldId id="326" r:id="rId45"/>
    <p:sldId id="296" r:id="rId46"/>
    <p:sldId id="315" r:id="rId47"/>
    <p:sldId id="293" r:id="rId48"/>
    <p:sldId id="275" r:id="rId49"/>
    <p:sldId id="314" r:id="rId50"/>
    <p:sldId id="336" r:id="rId51"/>
    <p:sldId id="322" r:id="rId52"/>
    <p:sldId id="331" r:id="rId53"/>
    <p:sldId id="324" r:id="rId54"/>
    <p:sldId id="335" r:id="rId55"/>
    <p:sldId id="338" r:id="rId56"/>
    <p:sldId id="339" r:id="rId57"/>
    <p:sldId id="340" r:id="rId58"/>
  </p:sldIdLst>
  <p:sldSz cx="9906000" cy="6858000" type="A4"/>
  <p:notesSz cx="6761163" cy="9942513"/>
  <p:defaultTextStyle>
    <a:defPPr>
      <a:defRPr lang="en-US"/>
    </a:defPPr>
    <a:lvl1pPr marL="0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78908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57816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36724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15631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0000"/>
    <a:srgbClr val="FFFFCC"/>
    <a:srgbClr val="CCFFCC"/>
    <a:srgbClr val="7CA1CE"/>
    <a:srgbClr val="26378E"/>
    <a:srgbClr val="7182D9"/>
    <a:srgbClr val="9FABE5"/>
    <a:srgbClr val="37BF81"/>
    <a:srgbClr val="007E39"/>
    <a:srgbClr val="0096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2" autoAdjust="0"/>
    <p:restoredTop sz="99634" autoAdjust="0"/>
  </p:normalViewPr>
  <p:slideViewPr>
    <p:cSldViewPr>
      <p:cViewPr>
        <p:scale>
          <a:sx n="50" d="100"/>
          <a:sy n="50" d="100"/>
        </p:scale>
        <p:origin x="-1836" y="-600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C2C443-E5EC-48FA-9469-D00526237E68}" type="datetimeFigureOut">
              <a:rPr lang="en-US" smtClean="0"/>
              <a:pPr/>
              <a:t>28-Mar-26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8975" y="746125"/>
            <a:ext cx="5383213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B3354C-DB1E-40FC-99CE-3F6AC68793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410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8975" y="746125"/>
            <a:ext cx="5383213" cy="3727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B3354C-DB1E-40FC-99CE-3F6AC687939E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35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47595-C2BD-42FD-A134-912F92A24E4F}" type="datetimeFigureOut">
              <a:rPr lang="en-US" smtClean="0"/>
              <a:pPr/>
              <a:t>28-Mar-26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C077-671F-440F-91C3-2A57582D89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47595-C2BD-42FD-A134-912F92A24E4F}" type="datetimeFigureOut">
              <a:rPr lang="en-US" smtClean="0"/>
              <a:pPr/>
              <a:t>28-Mar-26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C077-671F-440F-91C3-2A57582D89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80337" y="274648"/>
            <a:ext cx="2414588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6579" y="274648"/>
            <a:ext cx="707866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47595-C2BD-42FD-A134-912F92A24E4F}" type="datetimeFigureOut">
              <a:rPr lang="en-US" smtClean="0"/>
              <a:pPr/>
              <a:t>28-Mar-26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C077-671F-440F-91C3-2A57582D89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47595-C2BD-42FD-A134-912F92A24E4F}" type="datetimeFigureOut">
              <a:rPr lang="en-US" smtClean="0"/>
              <a:pPr/>
              <a:t>28-Mar-26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C077-671F-440F-91C3-2A57582D89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1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47595-C2BD-42FD-A134-912F92A24E4F}" type="datetimeFigureOut">
              <a:rPr lang="en-US" smtClean="0"/>
              <a:pPr/>
              <a:t>28-Mar-26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C077-671F-440F-91C3-2A57582D89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6576" y="1600206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8301" y="1600206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47595-C2BD-42FD-A134-912F92A24E4F}" type="datetimeFigureOut">
              <a:rPr lang="en-US" smtClean="0"/>
              <a:pPr/>
              <a:t>28-Mar-26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C077-671F-440F-91C3-2A57582D89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5" y="1535113"/>
            <a:ext cx="43785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5" y="2174875"/>
            <a:ext cx="437859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47595-C2BD-42FD-A134-912F92A24E4F}" type="datetimeFigureOut">
              <a:rPr lang="en-US" smtClean="0"/>
              <a:pPr/>
              <a:t>28-Mar-26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C077-671F-440F-91C3-2A57582D89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47595-C2BD-42FD-A134-912F92A24E4F}" type="datetimeFigureOut">
              <a:rPr lang="en-US" smtClean="0"/>
              <a:pPr/>
              <a:t>28-Mar-26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C077-671F-440F-91C3-2A57582D89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47595-C2BD-42FD-A134-912F92A24E4F}" type="datetimeFigureOut">
              <a:rPr lang="en-US" smtClean="0"/>
              <a:pPr/>
              <a:t>28-Mar-26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C077-671F-440F-91C3-2A57582D89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3" y="273060"/>
            <a:ext cx="553772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1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47595-C2BD-42FD-A134-912F92A24E4F}" type="datetimeFigureOut">
              <a:rPr lang="en-US" smtClean="0"/>
              <a:pPr/>
              <a:t>28-Mar-26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C077-671F-440F-91C3-2A57582D89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47595-C2BD-42FD-A134-912F92A24E4F}" type="datetimeFigureOut">
              <a:rPr lang="en-US" smtClean="0"/>
              <a:pPr/>
              <a:t>28-Mar-26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C077-671F-440F-91C3-2A57582D89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6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6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B47595-C2BD-42FD-A134-912F92A24E4F}" type="datetimeFigureOut">
              <a:rPr lang="en-US" smtClean="0"/>
              <a:pPr/>
              <a:t>28-Mar-26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6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6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69C077-671F-440F-91C3-2A57582D890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45098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28800" y="609600"/>
            <a:ext cx="617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Government Science College, Jabalpur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 descr="downloa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525" y="457200"/>
            <a:ext cx="827075" cy="8382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971800" y="4267200"/>
            <a:ext cx="411747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smtClean="0">
                <a:latin typeface="+mj-lt"/>
              </a:rPr>
              <a:t>Organizational Chart</a:t>
            </a:r>
          </a:p>
          <a:p>
            <a:pPr algn="ctr"/>
            <a:r>
              <a:rPr lang="en-US" sz="2400" b="1" dirty="0" smtClean="0">
                <a:latin typeface="+mj-lt"/>
              </a:rPr>
              <a:t>Session 2025-26</a:t>
            </a:r>
            <a:endParaRPr lang="en-US" sz="2400" b="1" dirty="0">
              <a:latin typeface="+mj-lt"/>
            </a:endParaRPr>
          </a:p>
        </p:txBody>
      </p:sp>
      <p:sp>
        <p:nvSpPr>
          <p:cNvPr id="8" name="Flowchart: Predefined Process 7"/>
          <p:cNvSpPr/>
          <p:nvPr/>
        </p:nvSpPr>
        <p:spPr>
          <a:xfrm>
            <a:off x="762000" y="5410200"/>
            <a:ext cx="8534400" cy="1066800"/>
          </a:xfrm>
          <a:prstGeom prst="flowChartPredefined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+mj-lt"/>
              </a:rPr>
              <a:t>IQAC</a:t>
            </a:r>
            <a:endParaRPr lang="en-US" sz="3600" b="1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10" name="Picture 9" descr="Group 5 (1).png"/>
          <p:cNvPicPr>
            <a:picLocks noChangeAspect="1"/>
          </p:cNvPicPr>
          <p:nvPr/>
        </p:nvPicPr>
        <p:blipFill>
          <a:blip r:embed="rId3" cstate="print"/>
          <a:srcRect l="18600" t="18601" r="18601" b="10460"/>
          <a:stretch>
            <a:fillRect/>
          </a:stretch>
        </p:blipFill>
        <p:spPr>
          <a:xfrm>
            <a:off x="8001000" y="451556"/>
            <a:ext cx="814465" cy="920044"/>
          </a:xfrm>
          <a:prstGeom prst="rect">
            <a:avLst/>
          </a:prstGeom>
        </p:spPr>
      </p:pic>
      <p:pic>
        <p:nvPicPr>
          <p:cNvPr id="11" name="Picture 10" descr="3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800" y="1371600"/>
            <a:ext cx="6324600" cy="276408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133600" y="457201"/>
            <a:ext cx="5943600" cy="45720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981200" y="304800"/>
            <a:ext cx="6172200" cy="5551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err="1" smtClean="0">
                <a:solidFill>
                  <a:srgbClr val="FFFF00"/>
                </a:solidFill>
              </a:rPr>
              <a:t>Jansunvai</a:t>
            </a:r>
            <a:r>
              <a:rPr lang="en-US" sz="2400" b="1" dirty="0" smtClean="0">
                <a:solidFill>
                  <a:srgbClr val="FFFF00"/>
                </a:solidFill>
              </a:rPr>
              <a:t>/Jan SC, ST, Grievance re-</a:t>
            </a:r>
            <a:r>
              <a:rPr lang="en-US" sz="2400" b="1" dirty="0" err="1" smtClean="0">
                <a:solidFill>
                  <a:srgbClr val="FFFF00"/>
                </a:solidFill>
              </a:rPr>
              <a:t>dressal</a:t>
            </a:r>
            <a:r>
              <a:rPr lang="en-US" sz="2400" b="1" dirty="0" smtClean="0">
                <a:solidFill>
                  <a:srgbClr val="FFFF00"/>
                </a:solidFill>
              </a:rPr>
              <a:t> Cell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810000" y="1295400"/>
            <a:ext cx="2133599" cy="685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Manjula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Bajpai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934200" y="4724400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S.K. Mehta</a:t>
            </a: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4719977" y="21328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4648198" y="3961606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1600199" y="4190999"/>
            <a:ext cx="6629401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5400000">
            <a:off x="1370985" y="4418985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5400000">
            <a:off x="7968957" y="4451642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>
            <a:off x="4725194" y="10660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733802" y="3276600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81000" y="4648200"/>
            <a:ext cx="27431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Nimisha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Kaur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Bhamra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810000" y="2286000"/>
            <a:ext cx="2133599" cy="685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Mona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Markam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 -Convener</a:t>
            </a:r>
          </a:p>
        </p:txBody>
      </p:sp>
      <p:cxnSp>
        <p:nvCxnSpPr>
          <p:cNvPr id="23" name="Straight Connector 22"/>
          <p:cNvCxnSpPr/>
          <p:nvPr/>
        </p:nvCxnSpPr>
        <p:spPr>
          <a:xfrm rot="5400000">
            <a:off x="4725194" y="3199606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/>
        </p:nvCxnSpPr>
        <p:spPr>
          <a:xfrm rot="5400000">
            <a:off x="4915694" y="4075906"/>
            <a:ext cx="2286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3166837" y="679102"/>
            <a:ext cx="3843564" cy="474784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90636" y="609600"/>
            <a:ext cx="3860801" cy="489856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CM Helpline Committee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886200" y="1534886"/>
            <a:ext cx="2438400" cy="7511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D.K.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Deolia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4872377" y="2448492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5400000">
            <a:off x="4767328" y="32324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>
            <a:off x="4877595" y="1305492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3886201" y="25908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10001" y="35814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Shantilal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Bharti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810000" y="4201885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Anil Kumar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Binjhiya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traight Connector 16"/>
          <p:cNvCxnSpPr/>
          <p:nvPr/>
        </p:nvCxnSpPr>
        <p:spPr>
          <a:xfrm rot="5400000">
            <a:off x="4724399" y="33520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1295400" y="304800"/>
            <a:ext cx="7391400" cy="6858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371600" y="228600"/>
            <a:ext cx="7239000" cy="7075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EHRMS/IT Cell, College Website &amp; Integrated Portal   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581400" y="1447801"/>
            <a:ext cx="2895600" cy="6749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Lokendra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Kumar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Borkar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Nodal Officer </a:t>
            </a:r>
          </a:p>
        </p:txBody>
      </p:sp>
      <p:cxnSp>
        <p:nvCxnSpPr>
          <p:cNvPr id="44" name="Straight Connector 43"/>
          <p:cNvCxnSpPr/>
          <p:nvPr/>
        </p:nvCxnSpPr>
        <p:spPr>
          <a:xfrm rot="5400000">
            <a:off x="4723606" y="12184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>
            <a:off x="4757967" y="3395432"/>
            <a:ext cx="390064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4723606" y="2350522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3810000" y="2514601"/>
            <a:ext cx="2438400" cy="67491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M.L.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Chouhan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Co-Nodal Officer  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810000" y="4125685"/>
            <a:ext cx="2438400" cy="6749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Ashish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Kumar  </a:t>
            </a:r>
          </a:p>
          <a:p>
            <a:pPr algn="ctr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Member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6553200" y="4125684"/>
            <a:ext cx="2438400" cy="6749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Gyanesh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Pandey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  </a:t>
            </a:r>
          </a:p>
          <a:p>
            <a:pPr algn="ctr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Member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33400" y="4125684"/>
            <a:ext cx="2971800" cy="6749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Shri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Suresh  Kumar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Uddey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Member 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33400" y="5257800"/>
            <a:ext cx="2438400" cy="6749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Ganesh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Nishad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  </a:t>
            </a:r>
          </a:p>
          <a:p>
            <a:pPr algn="ctr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Member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867400" y="5257800"/>
            <a:ext cx="2667000" cy="6749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Rahul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Vishwakarma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Member 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200400" y="5257800"/>
            <a:ext cx="2438400" cy="6749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Niraj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Sen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Member  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1676400" y="3581398"/>
            <a:ext cx="6629401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>
            <a:off x="1447186" y="3809384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>
            <a:off x="8045158" y="3842041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4723786" y="38093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5400000">
            <a:off x="2820014" y="4418986"/>
            <a:ext cx="16764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>
            <a:off x="5561986" y="4418986"/>
            <a:ext cx="16764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10800000">
            <a:off x="1905000" y="4953000"/>
            <a:ext cx="1752600" cy="2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5400000">
            <a:off x="1790700" y="5067300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3090637" y="609600"/>
            <a:ext cx="3843564" cy="45720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14436" y="533401"/>
            <a:ext cx="3860801" cy="4789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Admission Committee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733801" y="1524000"/>
            <a:ext cx="2590799" cy="609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Manish Sharma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 </a:t>
            </a:r>
          </a:p>
        </p:txBody>
      </p:sp>
      <p:cxnSp>
        <p:nvCxnSpPr>
          <p:cNvPr id="44" name="Straight Connector 43"/>
          <p:cNvCxnSpPr/>
          <p:nvPr/>
        </p:nvCxnSpPr>
        <p:spPr>
          <a:xfrm rot="5400000">
            <a:off x="4800600" y="12946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936093" y="2819402"/>
            <a:ext cx="2312309" cy="53339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Suman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Prabhakar</a:t>
            </a:r>
            <a:endParaRPr lang="en-US" sz="18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Co-Convener</a:t>
            </a:r>
            <a:endParaRPr lang="en-US" sz="1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 rot="5400000">
            <a:off x="4687095" y="2475707"/>
            <a:ext cx="685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4948578" y="3515292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>
            <a:off x="4843529" y="4299242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3962401" y="36576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657600" y="4648200"/>
            <a:ext cx="2895599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Akhilesh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Kumar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Kurmi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3090637" y="678767"/>
            <a:ext cx="3843564" cy="464234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14436" y="609601"/>
            <a:ext cx="3860801" cy="4789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Anti Ragging Committee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657601" y="1600201"/>
            <a:ext cx="2590799" cy="6095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Prashant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Selot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44" name="Straight Connector 43"/>
          <p:cNvCxnSpPr/>
          <p:nvPr/>
        </p:nvCxnSpPr>
        <p:spPr>
          <a:xfrm rot="5400000">
            <a:off x="4724399" y="13708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733801" y="3124200"/>
            <a:ext cx="2438398" cy="4571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Ankita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Bohare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4725194" y="24376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733801" y="4191000"/>
            <a:ext cx="2438398" cy="4571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O.P.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Sahu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733801" y="3657600"/>
            <a:ext cx="2438398" cy="4571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Shailendra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Singh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581400" y="4800600"/>
            <a:ext cx="2743202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Student’s Representative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733800" y="2590800"/>
            <a:ext cx="2438398" cy="4571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Archana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Bajpai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3166838" y="381001"/>
            <a:ext cx="3843564" cy="6858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90637" y="304801"/>
            <a:ext cx="3860801" cy="7075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Discipline Committee</a:t>
            </a:r>
          </a:p>
        </p:txBody>
      </p:sp>
      <p:cxnSp>
        <p:nvCxnSpPr>
          <p:cNvPr id="44" name="Straight Connector 43"/>
          <p:cNvCxnSpPr/>
          <p:nvPr/>
        </p:nvCxnSpPr>
        <p:spPr>
          <a:xfrm rot="5400000">
            <a:off x="3467896" y="4609305"/>
            <a:ext cx="3124200" cy="1591"/>
          </a:xfrm>
          <a:prstGeom prst="lin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cxnSp>
      <p:cxnSp>
        <p:nvCxnSpPr>
          <p:cNvPr id="43" name="Straight Connector 42"/>
          <p:cNvCxnSpPr/>
          <p:nvPr/>
        </p:nvCxnSpPr>
        <p:spPr>
          <a:xfrm rot="5400000">
            <a:off x="4877595" y="2056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2541494" y="3733800"/>
            <a:ext cx="2196352" cy="4571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S.K. Singh</a:t>
            </a:r>
          </a:p>
        </p:txBody>
      </p:sp>
      <p:cxnSp>
        <p:nvCxnSpPr>
          <p:cNvPr id="52" name="Straight Connector 51"/>
          <p:cNvCxnSpPr/>
          <p:nvPr/>
        </p:nvCxnSpPr>
        <p:spPr>
          <a:xfrm rot="5400000">
            <a:off x="4877595" y="1218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541494" y="3200400"/>
            <a:ext cx="2196354" cy="4571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Pratiksha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Gaur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886200" y="2667000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257800" y="3733800"/>
            <a:ext cx="2133600" cy="4571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M.K.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Bhardwaj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257798" y="5562600"/>
            <a:ext cx="2743202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Student’s Representative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257800" y="3200400"/>
            <a:ext cx="2133600" cy="4571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Jaya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Bajpai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541494" y="4343400"/>
            <a:ext cx="2196352" cy="4571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Rishabh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Tiwari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541494" y="4953000"/>
            <a:ext cx="2259106" cy="4571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Ramesh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Shukla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257800" y="4343399"/>
            <a:ext cx="2133599" cy="4571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Puja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Gupta </a:t>
            </a:r>
          </a:p>
        </p:txBody>
      </p:sp>
      <p:sp>
        <p:nvSpPr>
          <p:cNvPr id="35" name="Rectangle 34"/>
          <p:cNvSpPr/>
          <p:nvPr/>
        </p:nvSpPr>
        <p:spPr>
          <a:xfrm>
            <a:off x="5257800" y="4952999"/>
            <a:ext cx="2133599" cy="4571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Ishwar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lal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dangi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cxnSp>
        <p:nvCxnSpPr>
          <p:cNvPr id="64" name="Straight Arrow Connector 63"/>
          <p:cNvCxnSpPr/>
          <p:nvPr/>
        </p:nvCxnSpPr>
        <p:spPr>
          <a:xfrm>
            <a:off x="4800600" y="3351211"/>
            <a:ext cx="457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cxnSp>
      <p:cxnSp>
        <p:nvCxnSpPr>
          <p:cNvPr id="66" name="Straight Arrow Connector 65"/>
          <p:cNvCxnSpPr/>
          <p:nvPr/>
        </p:nvCxnSpPr>
        <p:spPr>
          <a:xfrm>
            <a:off x="4800600" y="3960811"/>
            <a:ext cx="457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4800600" y="4570411"/>
            <a:ext cx="457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cxnSp>
      <p:cxnSp>
        <p:nvCxnSpPr>
          <p:cNvPr id="68" name="Straight Arrow Connector 67"/>
          <p:cNvCxnSpPr/>
          <p:nvPr/>
        </p:nvCxnSpPr>
        <p:spPr>
          <a:xfrm>
            <a:off x="4800600" y="5180011"/>
            <a:ext cx="457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cxnSp>
      <p:cxnSp>
        <p:nvCxnSpPr>
          <p:cNvPr id="69" name="Straight Arrow Connector 68"/>
          <p:cNvCxnSpPr>
            <a:stCxn id="39" idx="3"/>
            <a:endCxn id="24" idx="1"/>
          </p:cNvCxnSpPr>
          <p:nvPr/>
        </p:nvCxnSpPr>
        <p:spPr>
          <a:xfrm flipV="1">
            <a:off x="4800601" y="5791200"/>
            <a:ext cx="457197" cy="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cxnSp>
      <p:sp>
        <p:nvSpPr>
          <p:cNvPr id="41" name="Rectangle 40"/>
          <p:cNvSpPr/>
          <p:nvPr/>
        </p:nvSpPr>
        <p:spPr>
          <a:xfrm>
            <a:off x="3733801" y="1371601"/>
            <a:ext cx="2743199" cy="6095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/>
              <a:t>Dr. </a:t>
            </a:r>
            <a:r>
              <a:rPr lang="en-US" b="1" dirty="0" err="1" smtClean="0"/>
              <a:t>Ajeet</a:t>
            </a:r>
            <a:r>
              <a:rPr lang="en-US" b="1" dirty="0" smtClean="0"/>
              <a:t> Kumar Singh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733800" y="2057400"/>
            <a:ext cx="2743199" cy="60959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/>
              <a:t>Dr. </a:t>
            </a:r>
            <a:r>
              <a:rPr lang="en-US" b="1" dirty="0" err="1" smtClean="0"/>
              <a:t>Kalpana</a:t>
            </a:r>
            <a:r>
              <a:rPr lang="en-US" b="1" dirty="0" smtClean="0"/>
              <a:t> Gupta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Co-Convener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79294" y="3733799"/>
            <a:ext cx="2196352" cy="4571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Shiv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Kumar Singh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79294" y="3200399"/>
            <a:ext cx="2196354" cy="4571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Dr. M.K.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Vishwakarma</a:t>
            </a:r>
            <a:endParaRPr lang="en-US" sz="1600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79294" y="4343399"/>
            <a:ext cx="2196352" cy="4571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Rukmani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Hahirwar</a:t>
            </a:r>
            <a:endParaRPr lang="en-US" sz="1600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79294" y="4952999"/>
            <a:ext cx="2194560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Sujata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Kumar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543800" y="3733801"/>
            <a:ext cx="2133600" cy="4571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I.P.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Kori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543800" y="3200401"/>
            <a:ext cx="2133600" cy="4571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R.P.S.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Chandel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7543800" y="4343400"/>
            <a:ext cx="2133599" cy="4571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Santosh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Kumar Singh</a:t>
            </a:r>
          </a:p>
        </p:txBody>
      </p:sp>
      <p:sp>
        <p:nvSpPr>
          <p:cNvPr id="39" name="Rectangle 38"/>
          <p:cNvSpPr/>
          <p:nvPr/>
        </p:nvSpPr>
        <p:spPr>
          <a:xfrm>
            <a:off x="2541495" y="5562602"/>
            <a:ext cx="2259106" cy="4571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Rachna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Sancha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7543800" y="4953000"/>
            <a:ext cx="2133599" cy="4571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Nidhi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Patel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1219200" y="609601"/>
            <a:ext cx="7543800" cy="6858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219200" y="533401"/>
            <a:ext cx="7543800" cy="7075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Teacher Guardian </a:t>
            </a:r>
            <a:r>
              <a:rPr lang="en-US" sz="2400" b="1" dirty="0" err="1" smtClean="0">
                <a:solidFill>
                  <a:srgbClr val="FFFF00"/>
                </a:solidFill>
              </a:rPr>
              <a:t>Yojna</a:t>
            </a:r>
            <a:r>
              <a:rPr lang="en-US" sz="2400" b="1" dirty="0" smtClean="0">
                <a:solidFill>
                  <a:srgbClr val="FFFF00"/>
                </a:solidFill>
              </a:rPr>
              <a:t>/Student Attendance Collection</a:t>
            </a:r>
          </a:p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&amp; Maintenance Committee 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581400" y="1752601"/>
            <a:ext cx="2590799" cy="6749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Manjula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Bajpai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44" name="Straight Connector 43"/>
          <p:cNvCxnSpPr/>
          <p:nvPr/>
        </p:nvCxnSpPr>
        <p:spPr>
          <a:xfrm rot="5400000">
            <a:off x="4648198" y="15232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4866821" y="4526297"/>
            <a:ext cx="321101" cy="10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5161640" y="4223658"/>
            <a:ext cx="2686960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Daulatram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Gwalwanshi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362200" y="4234543"/>
            <a:ext cx="2229760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Kalpana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Gupta 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 rot="16200000" flipH="1">
            <a:off x="4333582" y="4562183"/>
            <a:ext cx="1077688" cy="875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6200000" flipH="1">
            <a:off x="4681926" y="2613641"/>
            <a:ext cx="381000" cy="875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3733802" y="3592285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362200" y="4844143"/>
            <a:ext cx="2229760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Rukmani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Ahirwar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rot="10800000">
            <a:off x="4572001" y="4539342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10800000">
            <a:off x="4572001" y="5105400"/>
            <a:ext cx="304799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3581400" y="2743200"/>
            <a:ext cx="2590799" cy="67491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Meena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Khanna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Co-Convener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/>
          <p:cNvCxnSpPr/>
          <p:nvPr/>
        </p:nvCxnSpPr>
        <p:spPr>
          <a:xfrm rot="5400000">
            <a:off x="4723606" y="3123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" name="Rounded Rectangle 3"/>
          <p:cNvSpPr/>
          <p:nvPr/>
        </p:nvSpPr>
        <p:spPr>
          <a:xfrm>
            <a:off x="1905000" y="424544"/>
            <a:ext cx="6172201" cy="718456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828799" y="348344"/>
            <a:ext cx="6172201" cy="718457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New Education Policy and Digital Locker Regulation Committee</a:t>
            </a:r>
          </a:p>
        </p:txBody>
      </p:sp>
      <p:sp>
        <p:nvSpPr>
          <p:cNvPr id="6" name="Rectangle 5"/>
          <p:cNvSpPr/>
          <p:nvPr/>
        </p:nvSpPr>
        <p:spPr>
          <a:xfrm>
            <a:off x="3505201" y="1905000"/>
            <a:ext cx="2667001" cy="609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Shikha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Saxena</a:t>
            </a:r>
            <a:endParaRPr lang="en-US" sz="1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  <a:endParaRPr lang="en-US" sz="1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34001" y="4952999"/>
            <a:ext cx="2716893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Ravi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Vishwakarma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34001" y="5486400"/>
            <a:ext cx="2716893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Pavan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Kurmar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Namdeo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rot="5400000">
            <a:off x="4457702" y="1485901"/>
            <a:ext cx="838198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4719978" y="26662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4425839" y="5295898"/>
            <a:ext cx="902723" cy="799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733802" y="4343400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rot="10800000">
            <a:off x="4419599" y="518001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0800000">
            <a:off x="4419601" y="5714999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3505200" y="3200400"/>
            <a:ext cx="2716893" cy="4572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Rajesh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Tiwari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676401" y="4985657"/>
            <a:ext cx="2716893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</a:t>
            </a:r>
            <a:r>
              <a:rPr lang="en-US" sz="1800" b="1" dirty="0" smtClean="0">
                <a:solidFill>
                  <a:schemeClr val="tx1"/>
                </a:solidFill>
              </a:rPr>
              <a:t> . </a:t>
            </a:r>
            <a:r>
              <a:rPr lang="en-US" sz="1800" b="1" dirty="0" err="1" smtClean="0">
                <a:solidFill>
                  <a:schemeClr val="tx1"/>
                </a:solidFill>
              </a:rPr>
              <a:t>Akhilesh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Kurmi</a:t>
            </a:r>
            <a:r>
              <a:rPr lang="en-US" sz="1800" b="1" dirty="0" smtClean="0">
                <a:solidFill>
                  <a:schemeClr val="tx1"/>
                </a:solidFill>
              </a:rPr>
              <a:t> 	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676401" y="5519057"/>
            <a:ext cx="2716893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Student’s Representative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4876800" y="5181599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4876800" y="5713411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4084785" y="2667000"/>
            <a:ext cx="155401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 smtClean="0"/>
              <a:t>Co-Convener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505200" y="3810000"/>
            <a:ext cx="2716893" cy="4572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Anand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Pratap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Singh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905001" y="424544"/>
            <a:ext cx="6553200" cy="870856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828800" y="348344"/>
            <a:ext cx="6553200" cy="870857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Account and Establishment Branch Control committee</a:t>
            </a:r>
          </a:p>
        </p:txBody>
      </p:sp>
      <p:sp>
        <p:nvSpPr>
          <p:cNvPr id="6" name="Rectangle 5"/>
          <p:cNvSpPr/>
          <p:nvPr/>
        </p:nvSpPr>
        <p:spPr>
          <a:xfrm>
            <a:off x="3505201" y="1905000"/>
            <a:ext cx="2667001" cy="609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</a:rPr>
              <a:t>Dr. S.K. </a:t>
            </a:r>
            <a:r>
              <a:rPr lang="en-US" sz="1800" b="1" dirty="0" err="1" smtClean="0">
                <a:solidFill>
                  <a:schemeClr val="accent1">
                    <a:lumMod val="50000"/>
                  </a:schemeClr>
                </a:solidFill>
              </a:rPr>
              <a:t>Pandey</a:t>
            </a:r>
            <a:endParaRPr lang="en-US" sz="1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  <a:endParaRPr lang="en-US" sz="1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05200" y="4648200"/>
            <a:ext cx="2716893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S.K . Mehta  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505200" y="3581400"/>
            <a:ext cx="2716893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Shampa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Jain 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rot="5400000">
            <a:off x="4457702" y="1485901"/>
            <a:ext cx="838198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4719978" y="26662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733802" y="28194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rot="5400000">
            <a:off x="4724401" y="3352799"/>
            <a:ext cx="304800" cy="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3505200" y="4114800"/>
            <a:ext cx="2716893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A.K. Singh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505200" y="5181600"/>
            <a:ext cx="2716893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Ashish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Kumar   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505200" y="5715000"/>
            <a:ext cx="2716893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Ankit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Dwivedi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Straight Connector 21"/>
          <p:cNvCxnSpPr/>
          <p:nvPr/>
        </p:nvCxnSpPr>
        <p:spPr>
          <a:xfrm rot="5400000">
            <a:off x="4877594" y="3352006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2057400" y="457201"/>
            <a:ext cx="5943600" cy="6858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981200" y="381001"/>
            <a:ext cx="5943600" cy="7075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Girls Common Room and Women harassment </a:t>
            </a:r>
            <a:r>
              <a:rPr lang="en-US" sz="2400" b="1" dirty="0" err="1" smtClean="0">
                <a:solidFill>
                  <a:srgbClr val="FFFF00"/>
                </a:solidFill>
              </a:rPr>
              <a:t>Redressal</a:t>
            </a:r>
            <a:r>
              <a:rPr lang="en-US" sz="2400" b="1" dirty="0" smtClean="0">
                <a:solidFill>
                  <a:srgbClr val="FFFF00"/>
                </a:solidFill>
              </a:rPr>
              <a:t> Committee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042231" y="1447801"/>
            <a:ext cx="2053770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S.R.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Kuraria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4872377" y="2361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>
            <a:off x="4877595" y="1294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886201" y="3581400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4312671" y="4678928"/>
            <a:ext cx="1447801" cy="14742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2438399" y="4724399"/>
            <a:ext cx="2286001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Preeti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Pandey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334000" y="4191000"/>
            <a:ext cx="21336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Mona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Markam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334000" y="4724400"/>
            <a:ext cx="2286001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Sheela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Mathews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438400" y="4190999"/>
            <a:ext cx="2286000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Reenu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Sharma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4800600" y="4419599"/>
            <a:ext cx="457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4800600" y="4951411"/>
            <a:ext cx="457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3683907" y="5410200"/>
            <a:ext cx="2716893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Student’s Representative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038600" y="2514600"/>
            <a:ext cx="2053770" cy="762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Kalpane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Gupta 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Co-Convener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3733800" y="1090246"/>
            <a:ext cx="2514600" cy="6096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rgbClr val="7030A0"/>
                </a:solidFill>
              </a:rPr>
              <a:t>Dr. </a:t>
            </a:r>
            <a:r>
              <a:rPr lang="en-US" b="1" dirty="0" err="1" smtClean="0">
                <a:solidFill>
                  <a:srgbClr val="7030A0"/>
                </a:solidFill>
              </a:rPr>
              <a:t>Shikha</a:t>
            </a:r>
            <a:r>
              <a:rPr lang="en-US" b="1" dirty="0" smtClean="0">
                <a:solidFill>
                  <a:srgbClr val="7030A0"/>
                </a:solidFill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</a:rPr>
              <a:t>Saxena</a:t>
            </a:r>
            <a:r>
              <a:rPr lang="en-US" b="1" dirty="0" smtClean="0">
                <a:solidFill>
                  <a:srgbClr val="7030A0"/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Principal/Chairperson</a:t>
            </a:r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 rot="5400000">
            <a:off x="4876007" y="937053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1143000" y="2982685"/>
            <a:ext cx="2590799" cy="5225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Secretary Staff Council</a:t>
            </a:r>
          </a:p>
        </p:txBody>
      </p:sp>
      <p:cxnSp>
        <p:nvCxnSpPr>
          <p:cNvPr id="57" name="Straight Connector 56"/>
          <p:cNvCxnSpPr/>
          <p:nvPr/>
        </p:nvCxnSpPr>
        <p:spPr>
          <a:xfrm rot="5400000">
            <a:off x="4872377" y="1851453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1143000" y="4201885"/>
            <a:ext cx="2590799" cy="5225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Administrative Officer</a:t>
            </a:r>
          </a:p>
        </p:txBody>
      </p:sp>
      <p:cxnSp>
        <p:nvCxnSpPr>
          <p:cNvPr id="59" name="Straight Connector 58"/>
          <p:cNvCxnSpPr/>
          <p:nvPr/>
        </p:nvCxnSpPr>
        <p:spPr>
          <a:xfrm rot="5400000">
            <a:off x="4800600" y="2537253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6553200" y="3147646"/>
            <a:ext cx="2590799" cy="5225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Exam Controller</a:t>
            </a:r>
          </a:p>
        </p:txBody>
      </p:sp>
      <p:sp>
        <p:nvSpPr>
          <p:cNvPr id="72" name="Rectangle 71"/>
          <p:cNvSpPr/>
          <p:nvPr/>
        </p:nvSpPr>
        <p:spPr>
          <a:xfrm>
            <a:off x="1143000" y="3581400"/>
            <a:ext cx="2590799" cy="5334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In-charge Autonomous</a:t>
            </a:r>
          </a:p>
        </p:txBody>
      </p:sp>
      <p:sp>
        <p:nvSpPr>
          <p:cNvPr id="74" name="Rectangle 73"/>
          <p:cNvSpPr/>
          <p:nvPr/>
        </p:nvSpPr>
        <p:spPr>
          <a:xfrm>
            <a:off x="6553200" y="3757247"/>
            <a:ext cx="2590799" cy="5225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UGC &amp; World Bank </a:t>
            </a:r>
          </a:p>
          <a:p>
            <a:pPr algn="ctr"/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In-charge </a:t>
            </a:r>
          </a:p>
        </p:txBody>
      </p:sp>
      <p:cxnSp>
        <p:nvCxnSpPr>
          <p:cNvPr id="25" name="Straight Connector 24"/>
          <p:cNvCxnSpPr/>
          <p:nvPr/>
        </p:nvCxnSpPr>
        <p:spPr>
          <a:xfrm>
            <a:off x="609601" y="2690446"/>
            <a:ext cx="9067800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>
            <a:off x="4914285" y="2880332"/>
            <a:ext cx="228599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2666999" y="252047"/>
            <a:ext cx="5105400" cy="653142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666999" y="205154"/>
            <a:ext cx="5105400" cy="633046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Administrative and Executive Council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191000" y="2995247"/>
            <a:ext cx="1828800" cy="4463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All HODs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553200" y="4366846"/>
            <a:ext cx="2590799" cy="5225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Sports Officer</a:t>
            </a:r>
          </a:p>
        </p:txBody>
      </p:sp>
      <p:sp>
        <p:nvSpPr>
          <p:cNvPr id="34" name="Rectangle 33"/>
          <p:cNvSpPr/>
          <p:nvPr/>
        </p:nvSpPr>
        <p:spPr>
          <a:xfrm>
            <a:off x="1143000" y="4800600"/>
            <a:ext cx="2590799" cy="457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Librarian</a:t>
            </a:r>
          </a:p>
        </p:txBody>
      </p:sp>
      <p:cxnSp>
        <p:nvCxnSpPr>
          <p:cNvPr id="39" name="Straight Connector 38"/>
          <p:cNvCxnSpPr/>
          <p:nvPr/>
        </p:nvCxnSpPr>
        <p:spPr>
          <a:xfrm rot="5400000" flipH="1" flipV="1">
            <a:off x="-825682" y="4125732"/>
            <a:ext cx="2872155" cy="1586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5400000" flipH="1" flipV="1">
            <a:off x="8127818" y="4240032"/>
            <a:ext cx="3100753" cy="1585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609600" y="3223846"/>
            <a:ext cx="45597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609600" y="3757246"/>
            <a:ext cx="45597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609600" y="4974858"/>
            <a:ext cx="45597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609600" y="5584458"/>
            <a:ext cx="45597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rot="10800000">
            <a:off x="9220200" y="337624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rot="10800000">
            <a:off x="9220200" y="406204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rot="10800000">
            <a:off x="9220200" y="4670057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rot="10800000">
            <a:off x="9220200" y="520504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rot="10800000">
            <a:off x="9220200" y="581464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65" name="Rectangle 64"/>
          <p:cNvSpPr/>
          <p:nvPr/>
        </p:nvSpPr>
        <p:spPr>
          <a:xfrm>
            <a:off x="6553200" y="5562600"/>
            <a:ext cx="2590799" cy="5334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Warden Boys Hostel</a:t>
            </a:r>
          </a:p>
        </p:txBody>
      </p:sp>
      <p:sp>
        <p:nvSpPr>
          <p:cNvPr id="66" name="Rectangle 65"/>
          <p:cNvSpPr/>
          <p:nvPr/>
        </p:nvSpPr>
        <p:spPr>
          <a:xfrm>
            <a:off x="1143000" y="5334000"/>
            <a:ext cx="2590799" cy="5334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Warden Girls Hostel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886201" y="1928447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609600" y="4365258"/>
            <a:ext cx="45597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6553200" y="4953000"/>
            <a:ext cx="2590799" cy="5334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Coordinator IQAC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9" name="Straight Connector 58"/>
          <p:cNvCxnSpPr/>
          <p:nvPr/>
        </p:nvCxnSpPr>
        <p:spPr>
          <a:xfrm rot="5400000">
            <a:off x="4725628" y="11422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677629" y="1371600"/>
            <a:ext cx="6629401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>
            <a:off x="8046386" y="16322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3958510" y="435430"/>
            <a:ext cx="2124074" cy="47897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886200" y="381001"/>
            <a:ext cx="2133600" cy="4789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NCC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33401" y="1905001"/>
            <a:ext cx="2362200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1M.P. Signal Company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934201" y="1905001"/>
            <a:ext cx="2285999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2M.P. Girls </a:t>
            </a:r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</a:rPr>
              <a:t>Batallion</a:t>
            </a:r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rot="5400000">
            <a:off x="1414527" y="16322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657600" y="3200400"/>
            <a:ext cx="25908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Roopli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Jain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04801" y="3200401"/>
            <a:ext cx="27431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Rohni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Singh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rot="5400000">
            <a:off x="8008286" y="29276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>
            <a:off x="1415758" y="29276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>
            <a:off x="4693585" y="16322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3810002" y="1905001"/>
            <a:ext cx="2285999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N.C.C Naval Wing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858000" y="3200400"/>
            <a:ext cx="25908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SMT.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Nidhi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Patel 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 rot="5400000">
            <a:off x="4691126" y="29276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 rot="5400000">
            <a:off x="2248694" y="4533106"/>
            <a:ext cx="2286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5400000">
            <a:off x="7582695" y="4609306"/>
            <a:ext cx="2286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5400000">
            <a:off x="4725628" y="11422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362200" y="1371600"/>
            <a:ext cx="5334000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>
            <a:off x="7435558" y="16322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4030286" y="435430"/>
            <a:ext cx="1989514" cy="47897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962400" y="381001"/>
            <a:ext cx="1998437" cy="4789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NSS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219202" y="2438400"/>
            <a:ext cx="2285999" cy="685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O.P 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Sahu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rgbClr val="C00000"/>
                </a:solidFill>
              </a:rPr>
              <a:t>Convener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553201" y="2514600"/>
            <a:ext cx="2285999" cy="685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Rachna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Sancha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rgbClr val="C00000"/>
                </a:solidFill>
              </a:rPr>
              <a:t>Convener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rot="5400000">
            <a:off x="2101558" y="16322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295402" y="1905000"/>
            <a:ext cx="2285999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In-charge Boys -Unit</a:t>
            </a:r>
          </a:p>
        </p:txBody>
      </p:sp>
      <p:cxnSp>
        <p:nvCxnSpPr>
          <p:cNvPr id="15" name="Straight Connector 14"/>
          <p:cNvCxnSpPr/>
          <p:nvPr/>
        </p:nvCxnSpPr>
        <p:spPr>
          <a:xfrm rot="5400000">
            <a:off x="2248694" y="2323307"/>
            <a:ext cx="2286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477001" y="1981201"/>
            <a:ext cx="2438400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In-charge Girls -Unit</a:t>
            </a:r>
          </a:p>
        </p:txBody>
      </p:sp>
      <p:cxnSp>
        <p:nvCxnSpPr>
          <p:cNvPr id="26" name="Straight Connector 25"/>
          <p:cNvCxnSpPr/>
          <p:nvPr/>
        </p:nvCxnSpPr>
        <p:spPr>
          <a:xfrm rot="5400000">
            <a:off x="7582694" y="2399507"/>
            <a:ext cx="2286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>
            <a:off x="4496415" y="1828185"/>
            <a:ext cx="914400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3657601" y="2438400"/>
            <a:ext cx="2716893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Student’s Representative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52601" y="3425279"/>
            <a:ext cx="1219199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Members </a:t>
            </a:r>
          </a:p>
        </p:txBody>
      </p:sp>
      <p:cxnSp>
        <p:nvCxnSpPr>
          <p:cNvPr id="18" name="Straight Connector 17"/>
          <p:cNvCxnSpPr/>
          <p:nvPr/>
        </p:nvCxnSpPr>
        <p:spPr>
          <a:xfrm rot="5400000">
            <a:off x="2247106" y="3313906"/>
            <a:ext cx="2286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838200" y="4038600"/>
            <a:ext cx="3276600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Anil Kumar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Binjhiya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  </a:t>
            </a:r>
          </a:p>
        </p:txBody>
      </p:sp>
      <p:cxnSp>
        <p:nvCxnSpPr>
          <p:cNvPr id="27" name="Straight Connector 26"/>
          <p:cNvCxnSpPr/>
          <p:nvPr/>
        </p:nvCxnSpPr>
        <p:spPr>
          <a:xfrm rot="5400000">
            <a:off x="2248694" y="3847306"/>
            <a:ext cx="2286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7086602" y="3501480"/>
            <a:ext cx="1219199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Members </a:t>
            </a:r>
          </a:p>
        </p:txBody>
      </p:sp>
      <p:cxnSp>
        <p:nvCxnSpPr>
          <p:cNvPr id="32" name="Straight Connector 31"/>
          <p:cNvCxnSpPr/>
          <p:nvPr/>
        </p:nvCxnSpPr>
        <p:spPr>
          <a:xfrm rot="5400000">
            <a:off x="7581107" y="3390107"/>
            <a:ext cx="2286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6096000" y="4114801"/>
            <a:ext cx="3273552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Aparna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Awasthi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7582695" y="3923507"/>
            <a:ext cx="2286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838200" y="4571998"/>
            <a:ext cx="3276600" cy="45720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Manoj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Kumar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Vishwakarma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096000" y="4724400"/>
            <a:ext cx="3273552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Pooja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Gupta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3886200" y="1066800"/>
            <a:ext cx="2362200" cy="6858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Dr. D.K.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Deolia</a:t>
            </a:r>
            <a:endParaRPr lang="en-US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55" name="Straight Connector 54"/>
          <p:cNvCxnSpPr/>
          <p:nvPr/>
        </p:nvCxnSpPr>
        <p:spPr>
          <a:xfrm rot="5400000">
            <a:off x="4876007" y="913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rot="5400000">
            <a:off x="4872377" y="19042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3810002" y="3516086"/>
            <a:ext cx="2209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Sankalp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Jogi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cxnSp>
        <p:nvCxnSpPr>
          <p:cNvPr id="59" name="Straight Connector 58"/>
          <p:cNvCxnSpPr/>
          <p:nvPr/>
        </p:nvCxnSpPr>
        <p:spPr>
          <a:xfrm rot="5400000">
            <a:off x="4800600" y="27424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7162802" y="3516086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M.L.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Khubchandani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381000" y="3505201"/>
            <a:ext cx="21336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S.K. Singh </a:t>
            </a:r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1143000" y="2971800"/>
            <a:ext cx="7772400" cy="11452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915014" y="31997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>
            <a:off x="8653526" y="3243329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>
            <a:off x="4799985" y="3199785"/>
            <a:ext cx="457201" cy="122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3166837" y="283030"/>
            <a:ext cx="3843564" cy="47897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90636" y="228601"/>
            <a:ext cx="3860801" cy="4789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Student Union Committee</a:t>
            </a:r>
            <a:endParaRPr lang="en-US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886201" y="20574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Members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600201" y="4343400"/>
            <a:ext cx="3276599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Student’s Representative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 rot="5400000">
            <a:off x="2515394" y="3656807"/>
            <a:ext cx="1371600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3886200" y="1545770"/>
            <a:ext cx="2362200" cy="5987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Varsha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Aglawe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55" name="Straight Connector 54"/>
          <p:cNvCxnSpPr/>
          <p:nvPr/>
        </p:nvCxnSpPr>
        <p:spPr>
          <a:xfrm rot="5400000">
            <a:off x="4876007" y="1392576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rot="5400000">
            <a:off x="4872377" y="2296091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2438401" y="631371"/>
            <a:ext cx="5486400" cy="6096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362200" y="478970"/>
            <a:ext cx="5486400" cy="7075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Social Gathering/Youth Festival </a:t>
            </a:r>
          </a:p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and Cultural activities Committee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886202" y="3450770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64" name="Rectangle 63"/>
          <p:cNvSpPr/>
          <p:nvPr/>
        </p:nvSpPr>
        <p:spPr>
          <a:xfrm>
            <a:off x="3886201" y="3439885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cxnSp>
        <p:nvCxnSpPr>
          <p:cNvPr id="65" name="Straight Connector 64"/>
          <p:cNvCxnSpPr/>
          <p:nvPr/>
        </p:nvCxnSpPr>
        <p:spPr>
          <a:xfrm rot="5400000">
            <a:off x="4007871" y="4918413"/>
            <a:ext cx="2057400" cy="14742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67" name="Rectangle 66"/>
          <p:cNvSpPr/>
          <p:nvPr/>
        </p:nvSpPr>
        <p:spPr>
          <a:xfrm>
            <a:off x="1676401" y="4615543"/>
            <a:ext cx="30480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Chetana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Rana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Agnihotri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334000" y="4582885"/>
            <a:ext cx="24384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Jyoti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Shrivastava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5334000" y="4049485"/>
            <a:ext cx="24384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R.K.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Srivastava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5334000" y="5649685"/>
            <a:ext cx="24384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Aparna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Awasthi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1676401" y="4125685"/>
            <a:ext cx="3048000" cy="381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Jaya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Bajpai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5334000" y="5116284"/>
            <a:ext cx="2438400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Preeti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Bala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Dongre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77" name="Straight Arrow Connector 76"/>
          <p:cNvCxnSpPr/>
          <p:nvPr/>
        </p:nvCxnSpPr>
        <p:spPr>
          <a:xfrm>
            <a:off x="4800600" y="4278084"/>
            <a:ext cx="457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>
            <a:off x="4800600" y="4809896"/>
            <a:ext cx="457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>
            <a:off x="4800600" y="5343296"/>
            <a:ext cx="457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Rectangle 80"/>
          <p:cNvSpPr/>
          <p:nvPr/>
        </p:nvSpPr>
        <p:spPr>
          <a:xfrm>
            <a:off x="1676400" y="5148943"/>
            <a:ext cx="3021693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Student’s Representative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889248" y="2438400"/>
            <a:ext cx="2359152" cy="60350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S.K.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Nage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rgbClr val="700000"/>
                </a:solidFill>
              </a:rPr>
              <a:t>Co convener</a:t>
            </a:r>
          </a:p>
        </p:txBody>
      </p:sp>
      <p:cxnSp>
        <p:nvCxnSpPr>
          <p:cNvPr id="25" name="Straight Connector 24"/>
          <p:cNvCxnSpPr/>
          <p:nvPr/>
        </p:nvCxnSpPr>
        <p:spPr>
          <a:xfrm rot="5400000">
            <a:off x="4877594" y="3199606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5029200" y="5943600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Connector 22"/>
          <p:cNvCxnSpPr/>
          <p:nvPr/>
        </p:nvCxnSpPr>
        <p:spPr>
          <a:xfrm rot="5400000">
            <a:off x="4838700" y="2475707"/>
            <a:ext cx="3810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3581400" y="1295400"/>
            <a:ext cx="3200401" cy="9906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Dr. Jaya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Bajpai</a:t>
            </a:r>
            <a:endParaRPr lang="en-US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 &amp; In-charge Careers Guidance</a:t>
            </a:r>
          </a:p>
        </p:txBody>
      </p:sp>
      <p:cxnSp>
        <p:nvCxnSpPr>
          <p:cNvPr id="55" name="Straight Connector 54"/>
          <p:cNvCxnSpPr/>
          <p:nvPr/>
        </p:nvCxnSpPr>
        <p:spPr>
          <a:xfrm rot="5400000">
            <a:off x="4876007" y="11422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304799" y="3962400"/>
            <a:ext cx="2971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Neelima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Painkra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7" name="Straight Connector 56"/>
          <p:cNvCxnSpPr/>
          <p:nvPr/>
        </p:nvCxnSpPr>
        <p:spPr>
          <a:xfrm rot="5400000">
            <a:off x="4876006" y="33520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5400000">
            <a:off x="4801395" y="41140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6934201" y="3962400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Usha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Masram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3810001" y="2514600"/>
            <a:ext cx="2590799" cy="762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R.P.S.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Chandel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</a:p>
          <a:p>
            <a:pPr algn="ctr"/>
            <a:r>
              <a:rPr lang="en-US" b="1" dirty="0" smtClean="0">
                <a:solidFill>
                  <a:srgbClr val="C00000"/>
                </a:solidFill>
              </a:rPr>
              <a:t>Co-Convener </a:t>
            </a:r>
          </a:p>
        </p:txBody>
      </p:sp>
      <p:cxnSp>
        <p:nvCxnSpPr>
          <p:cNvPr id="25" name="Straight Connector 24"/>
          <p:cNvCxnSpPr/>
          <p:nvPr/>
        </p:nvCxnSpPr>
        <p:spPr>
          <a:xfrm>
            <a:off x="3581400" y="4191000"/>
            <a:ext cx="3048000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1981200" y="304800"/>
            <a:ext cx="6096000" cy="76200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905000" y="228601"/>
            <a:ext cx="6113236" cy="78377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Swami </a:t>
            </a:r>
            <a:r>
              <a:rPr lang="en-US" sz="2400" b="1" dirty="0" err="1" smtClean="0">
                <a:solidFill>
                  <a:srgbClr val="FFFF00"/>
                </a:solidFill>
              </a:rPr>
              <a:t>Vivekanand</a:t>
            </a:r>
            <a:r>
              <a:rPr lang="en-US" sz="2400" b="1" dirty="0" smtClean="0">
                <a:solidFill>
                  <a:srgbClr val="FFFF00"/>
                </a:solidFill>
              </a:rPr>
              <a:t> Career Guidance &amp; Placement Cell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886203" y="3429000"/>
            <a:ext cx="2285999" cy="457201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rot="5400000">
            <a:off x="4801215" y="44189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3810000" y="47244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Aparna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Awasthi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 rot="10800000" flipV="1">
            <a:off x="3276600" y="4191000"/>
            <a:ext cx="381000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3810000" y="5823857"/>
            <a:ext cx="2587752" cy="4480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Student’s Representative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810000" y="5257800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S.K. Singh </a:t>
            </a:r>
          </a:p>
        </p:txBody>
      </p:sp>
      <p:cxnSp>
        <p:nvCxnSpPr>
          <p:cNvPr id="31" name="Straight Connector 30"/>
          <p:cNvCxnSpPr/>
          <p:nvPr/>
        </p:nvCxnSpPr>
        <p:spPr>
          <a:xfrm rot="5400000">
            <a:off x="2896394" y="4876006"/>
            <a:ext cx="1371600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304800" y="4648199"/>
            <a:ext cx="2971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Anil Kumar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Binchiya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cxnSp>
        <p:nvCxnSpPr>
          <p:cNvPr id="44" name="Straight Arrow Connector 43"/>
          <p:cNvCxnSpPr/>
          <p:nvPr/>
        </p:nvCxnSpPr>
        <p:spPr>
          <a:xfrm rot="10800000" flipV="1">
            <a:off x="3276600" y="5562599"/>
            <a:ext cx="304800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rot="10800000" flipV="1">
            <a:off x="3276601" y="4876799"/>
            <a:ext cx="304800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5400000">
            <a:off x="5944394" y="4876006"/>
            <a:ext cx="1371600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>
            <a:off x="6629400" y="41910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>
            <a:off x="6629400" y="4875212"/>
            <a:ext cx="30175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>
            <a:off x="6629400" y="5561012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75" name="Rectangle 74"/>
          <p:cNvSpPr/>
          <p:nvPr/>
        </p:nvSpPr>
        <p:spPr>
          <a:xfrm>
            <a:off x="6934201" y="4659085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Rajshree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Kapoor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6934201" y="5344885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Manish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Mourya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77" name="Rectangle 76"/>
          <p:cNvSpPr/>
          <p:nvPr/>
        </p:nvSpPr>
        <p:spPr>
          <a:xfrm>
            <a:off x="304801" y="5268685"/>
            <a:ext cx="2971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Reenu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Sharma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352800" y="772886"/>
            <a:ext cx="3335565" cy="78377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Foreign Visit Committee  </a:t>
            </a:r>
          </a:p>
        </p:txBody>
      </p:sp>
      <p:sp>
        <p:nvSpPr>
          <p:cNvPr id="5" name="Rectangle 4"/>
          <p:cNvSpPr/>
          <p:nvPr/>
        </p:nvSpPr>
        <p:spPr>
          <a:xfrm>
            <a:off x="3733800" y="2296886"/>
            <a:ext cx="2667001" cy="609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</a:rPr>
              <a:t>Dr. S.K. </a:t>
            </a:r>
            <a:r>
              <a:rPr lang="en-US" sz="1800" b="1" dirty="0" err="1" smtClean="0">
                <a:solidFill>
                  <a:schemeClr val="accent1">
                    <a:lumMod val="50000"/>
                  </a:schemeClr>
                </a:solidFill>
              </a:rPr>
              <a:t>Shrivastava</a:t>
            </a:r>
            <a:endParaRPr lang="en-US" sz="1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  <a:endParaRPr lang="en-US" sz="1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rot="5400000">
            <a:off x="4723209" y="1915489"/>
            <a:ext cx="610394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4872377" y="3058092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4800600" y="3820092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886202" y="314597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733801" y="4125685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M.L.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Chouhan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1905000" y="1001486"/>
            <a:ext cx="6172201" cy="718456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828799" y="925286"/>
            <a:ext cx="6172201" cy="718457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Post </a:t>
            </a:r>
            <a:r>
              <a:rPr lang="en-US" sz="2400" b="1" dirty="0" err="1" smtClean="0">
                <a:solidFill>
                  <a:srgbClr val="FFFF00"/>
                </a:solidFill>
              </a:rPr>
              <a:t>Matric</a:t>
            </a:r>
            <a:r>
              <a:rPr lang="en-US" sz="2400" b="1" dirty="0" smtClean="0">
                <a:solidFill>
                  <a:srgbClr val="FFFF00"/>
                </a:solidFill>
              </a:rPr>
              <a:t> SC, ST, OBC Scholarship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581401" y="2329543"/>
            <a:ext cx="2667001" cy="609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accent1">
                    <a:lumMod val="50000"/>
                  </a:schemeClr>
                </a:solidFill>
              </a:rPr>
              <a:t>Varsha</a:t>
            </a:r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accent1">
                    <a:lumMod val="50000"/>
                  </a:schemeClr>
                </a:solidFill>
              </a:rPr>
              <a:t>Aglave</a:t>
            </a:r>
            <a:endParaRPr lang="en-US" sz="1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  <a:endParaRPr lang="en-US" sz="1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447802" y="4593772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Gyanesh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Pandey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rot="5400000">
            <a:off x="4496197" y="2024346"/>
            <a:ext cx="610394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4643778" y="3863635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>
            <a:off x="3816238" y="5502727"/>
            <a:ext cx="1969523" cy="79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3657602" y="4016829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cxnSp>
        <p:nvCxnSpPr>
          <p:cNvPr id="54" name="Straight Arrow Connector 53"/>
          <p:cNvCxnSpPr/>
          <p:nvPr/>
        </p:nvCxnSpPr>
        <p:spPr>
          <a:xfrm rot="10800000">
            <a:off x="4343400" y="4853439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rot="10800000">
            <a:off x="4343400" y="5388428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1447802" y="5116286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Neelima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Painkra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33" name="Straight Arrow Connector 32"/>
          <p:cNvCxnSpPr/>
          <p:nvPr/>
        </p:nvCxnSpPr>
        <p:spPr>
          <a:xfrm rot="10800000">
            <a:off x="4343402" y="5921828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10800000">
            <a:off x="4343402" y="6453639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1447801" y="5682343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Nimisha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Kaur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Bhamra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6" name="Straight Arrow Connector 45"/>
          <p:cNvCxnSpPr/>
          <p:nvPr/>
        </p:nvCxnSpPr>
        <p:spPr>
          <a:xfrm flipV="1">
            <a:off x="4724401" y="4855028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5105401" y="4582886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Gaurav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Dwivedi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105401" y="5116286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O.P.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Sahu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131709" y="5649685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Sapna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Rai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 flipV="1">
            <a:off x="4724401" y="5388428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V="1">
            <a:off x="4724401" y="5921828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1447800" y="6215743"/>
            <a:ext cx="2869294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Shiv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Kumar Singh 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04800" y="301079"/>
            <a:ext cx="4829143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All Scholarship In-charge – Dr. </a:t>
            </a:r>
            <a:r>
              <a:rPr lang="en-US" b="1" dirty="0" err="1" smtClean="0"/>
              <a:t>Meena</a:t>
            </a:r>
            <a:r>
              <a:rPr lang="en-US" b="1" dirty="0" smtClean="0"/>
              <a:t> </a:t>
            </a:r>
            <a:r>
              <a:rPr lang="en-US" b="1" dirty="0" err="1" smtClean="0"/>
              <a:t>Khanna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30" name="Rectangle 29"/>
          <p:cNvSpPr/>
          <p:nvPr/>
        </p:nvSpPr>
        <p:spPr>
          <a:xfrm>
            <a:off x="3581400" y="3048000"/>
            <a:ext cx="2667001" cy="6096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accent1">
                    <a:lumMod val="50000"/>
                  </a:schemeClr>
                </a:solidFill>
              </a:rPr>
              <a:t>Sujata</a:t>
            </a:r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</a:rPr>
              <a:t> Kumar </a:t>
            </a:r>
          </a:p>
          <a:p>
            <a:pPr algn="ctr"/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Co-Convener</a:t>
            </a:r>
            <a:endParaRPr lang="en-US" sz="1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105400" y="6215743"/>
            <a:ext cx="2869294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Puja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Gupta </a:t>
            </a:r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4724400" y="6475412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55"/>
          <p:cNvSpPr/>
          <p:nvPr/>
        </p:nvSpPr>
        <p:spPr>
          <a:xfrm>
            <a:off x="152401" y="2971801"/>
            <a:ext cx="1752599" cy="5225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Bharti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Sharma </a:t>
            </a:r>
            <a:endParaRPr lang="en-US" sz="1600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57" name="Straight Connector 56"/>
          <p:cNvCxnSpPr/>
          <p:nvPr/>
        </p:nvCxnSpPr>
        <p:spPr>
          <a:xfrm rot="5400000">
            <a:off x="3961607" y="15232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152402" y="4191000"/>
            <a:ext cx="1752599" cy="5225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Shanti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Lal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Bhartiya</a:t>
            </a:r>
            <a:endParaRPr lang="en-US" sz="1600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152402" y="3581400"/>
            <a:ext cx="1752599" cy="5334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Dr. M.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Bhardwaj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en-US" sz="1600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457201" y="381000"/>
            <a:ext cx="9220199" cy="967154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81001" y="304800"/>
            <a:ext cx="9220199" cy="967154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000" b="1" dirty="0" err="1" smtClean="0">
                <a:solidFill>
                  <a:srgbClr val="FFFF00"/>
                </a:solidFill>
              </a:rPr>
              <a:t>Gaon</a:t>
            </a:r>
            <a:r>
              <a:rPr lang="en-US" sz="2000" b="1" dirty="0" smtClean="0">
                <a:solidFill>
                  <a:srgbClr val="FFFF00"/>
                </a:solidFill>
              </a:rPr>
              <a:t> </a:t>
            </a:r>
            <a:r>
              <a:rPr lang="en-US" sz="2000" b="1" dirty="0" err="1" smtClean="0">
                <a:solidFill>
                  <a:srgbClr val="FFFF00"/>
                </a:solidFill>
              </a:rPr>
              <a:t>Ki</a:t>
            </a:r>
            <a:r>
              <a:rPr lang="en-US" sz="2000" b="1" dirty="0" smtClean="0">
                <a:solidFill>
                  <a:srgbClr val="FFFF00"/>
                </a:solidFill>
              </a:rPr>
              <a:t> </a:t>
            </a:r>
            <a:r>
              <a:rPr lang="en-US" sz="2000" b="1" dirty="0" err="1" smtClean="0">
                <a:solidFill>
                  <a:srgbClr val="FFFF00"/>
                </a:solidFill>
              </a:rPr>
              <a:t>Beti</a:t>
            </a:r>
            <a:r>
              <a:rPr lang="en-US" sz="2000" b="1" dirty="0" smtClean="0">
                <a:solidFill>
                  <a:srgbClr val="FFFF00"/>
                </a:solidFill>
              </a:rPr>
              <a:t>/</a:t>
            </a:r>
            <a:r>
              <a:rPr lang="en-US" sz="2000" b="1" dirty="0" err="1" smtClean="0">
                <a:solidFill>
                  <a:srgbClr val="FFFF00"/>
                </a:solidFill>
              </a:rPr>
              <a:t>Pratibha</a:t>
            </a:r>
            <a:r>
              <a:rPr lang="en-US" sz="2000" b="1" dirty="0" smtClean="0">
                <a:solidFill>
                  <a:srgbClr val="FFFF00"/>
                </a:solidFill>
              </a:rPr>
              <a:t> </a:t>
            </a:r>
            <a:r>
              <a:rPr lang="en-US" sz="2000" b="1" dirty="0" err="1" smtClean="0">
                <a:solidFill>
                  <a:srgbClr val="FFFF00"/>
                </a:solidFill>
              </a:rPr>
              <a:t>Kiran</a:t>
            </a:r>
            <a:r>
              <a:rPr lang="en-US" sz="2000" b="1" dirty="0" smtClean="0">
                <a:solidFill>
                  <a:srgbClr val="FFFF00"/>
                </a:solidFill>
              </a:rPr>
              <a:t>/</a:t>
            </a:r>
            <a:r>
              <a:rPr lang="en-US" sz="2000" b="1" dirty="0" err="1" smtClean="0">
                <a:solidFill>
                  <a:srgbClr val="FFFF00"/>
                </a:solidFill>
              </a:rPr>
              <a:t>Vikramaditya</a:t>
            </a:r>
            <a:r>
              <a:rPr lang="en-US" sz="2000" b="1" dirty="0" smtClean="0">
                <a:solidFill>
                  <a:srgbClr val="FFFF00"/>
                </a:solidFill>
              </a:rPr>
              <a:t> &amp; CM Public welfare scheme/Minority/</a:t>
            </a:r>
            <a:r>
              <a:rPr lang="en-US" sz="2000" b="1" dirty="0" err="1" smtClean="0">
                <a:solidFill>
                  <a:srgbClr val="FFFF00"/>
                </a:solidFill>
              </a:rPr>
              <a:t>Aawas</a:t>
            </a:r>
            <a:r>
              <a:rPr lang="en-US" sz="2000" b="1" dirty="0" smtClean="0">
                <a:solidFill>
                  <a:srgbClr val="FFFF00"/>
                </a:solidFill>
              </a:rPr>
              <a:t> </a:t>
            </a:r>
            <a:r>
              <a:rPr lang="en-US" sz="2000" b="1" dirty="0" err="1" smtClean="0">
                <a:solidFill>
                  <a:srgbClr val="FFFF00"/>
                </a:solidFill>
              </a:rPr>
              <a:t>Sahayata</a:t>
            </a:r>
            <a:r>
              <a:rPr lang="en-US" sz="2000" b="1" dirty="0" smtClean="0">
                <a:solidFill>
                  <a:srgbClr val="FFFF00"/>
                </a:solidFill>
              </a:rPr>
              <a:t>/</a:t>
            </a:r>
            <a:r>
              <a:rPr lang="en-US" sz="2000" b="1" dirty="0" err="1" smtClean="0">
                <a:solidFill>
                  <a:srgbClr val="FFFF00"/>
                </a:solidFill>
              </a:rPr>
              <a:t>Ekikrat</a:t>
            </a:r>
            <a:r>
              <a:rPr lang="en-US" sz="2000" b="1" dirty="0" smtClean="0">
                <a:solidFill>
                  <a:srgbClr val="FFFF00"/>
                </a:solidFill>
              </a:rPr>
              <a:t>/</a:t>
            </a:r>
            <a:r>
              <a:rPr lang="en-US" sz="2000" b="1" dirty="0" err="1" smtClean="0">
                <a:solidFill>
                  <a:srgbClr val="FFFF00"/>
                </a:solidFill>
              </a:rPr>
              <a:t>Medhavi</a:t>
            </a:r>
            <a:r>
              <a:rPr lang="en-US" sz="2000" b="1" dirty="0" smtClean="0">
                <a:solidFill>
                  <a:srgbClr val="FFFF00"/>
                </a:solidFill>
              </a:rPr>
              <a:t>/Disabled/</a:t>
            </a:r>
            <a:r>
              <a:rPr lang="en-US" sz="2000" b="1" dirty="0" err="1" smtClean="0">
                <a:solidFill>
                  <a:srgbClr val="FFFF00"/>
                </a:solidFill>
              </a:rPr>
              <a:t>Bidi</a:t>
            </a:r>
            <a:r>
              <a:rPr lang="en-US" sz="2000" b="1" dirty="0" smtClean="0">
                <a:solidFill>
                  <a:srgbClr val="FFFF00"/>
                </a:solidFill>
              </a:rPr>
              <a:t> </a:t>
            </a:r>
            <a:r>
              <a:rPr lang="en-US" sz="2000" b="1" dirty="0" err="1" smtClean="0">
                <a:solidFill>
                  <a:srgbClr val="FFFF00"/>
                </a:solidFill>
              </a:rPr>
              <a:t>Labour</a:t>
            </a:r>
            <a:r>
              <a:rPr lang="en-US" sz="2000" b="1" dirty="0" smtClean="0">
                <a:solidFill>
                  <a:srgbClr val="FFFF00"/>
                </a:solidFill>
              </a:rPr>
              <a:t>/Ph.D. Student scheme scholarship</a:t>
            </a:r>
            <a:endParaRPr lang="en-US" sz="2000" b="1" dirty="0">
              <a:solidFill>
                <a:srgbClr val="FFFF00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52402" y="4800600"/>
            <a:ext cx="1752599" cy="5334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Sankalp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Jogi</a:t>
            </a:r>
            <a:endParaRPr lang="en-US" sz="1600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52402" y="5410200"/>
            <a:ext cx="1752599" cy="5334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Dr. S.K. Singh </a:t>
            </a:r>
          </a:p>
        </p:txBody>
      </p:sp>
      <p:sp>
        <p:nvSpPr>
          <p:cNvPr id="36" name="Rectangle 35"/>
          <p:cNvSpPr/>
          <p:nvPr/>
        </p:nvSpPr>
        <p:spPr>
          <a:xfrm>
            <a:off x="2971801" y="16764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cxnSp>
        <p:nvCxnSpPr>
          <p:cNvPr id="37" name="Straight Connector 36"/>
          <p:cNvCxnSpPr/>
          <p:nvPr/>
        </p:nvCxnSpPr>
        <p:spPr>
          <a:xfrm rot="5400000">
            <a:off x="915195" y="15232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6324600" y="2971801"/>
            <a:ext cx="3429000" cy="52251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Vikramaditya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&amp; CM Public welfare scheme</a:t>
            </a:r>
          </a:p>
        </p:txBody>
      </p:sp>
      <p:sp>
        <p:nvSpPr>
          <p:cNvPr id="44" name="Rectangle 43"/>
          <p:cNvSpPr/>
          <p:nvPr/>
        </p:nvSpPr>
        <p:spPr>
          <a:xfrm>
            <a:off x="6324600" y="4191000"/>
            <a:ext cx="3429000" cy="52251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Pratibha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Kiran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&amp; Minority,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Bidi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Labour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, Ph.D.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yojana</a:t>
            </a:r>
            <a:endParaRPr lang="en-US" sz="1600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6324600" y="3581400"/>
            <a:ext cx="3429000" cy="533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Medhavi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Student</a:t>
            </a:r>
            <a:endParaRPr lang="en-US" sz="1600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6324600" y="4800600"/>
            <a:ext cx="3429000" cy="533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Gaon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Ki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Beti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, Disabled,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Ekikrat</a:t>
            </a:r>
            <a:endParaRPr lang="en-US" sz="1600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6324600" y="5410200"/>
            <a:ext cx="3429000" cy="533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Centre Sector Inspire</a:t>
            </a:r>
          </a:p>
        </p:txBody>
      </p:sp>
      <p:sp>
        <p:nvSpPr>
          <p:cNvPr id="60" name="Rectangle 59"/>
          <p:cNvSpPr/>
          <p:nvPr/>
        </p:nvSpPr>
        <p:spPr>
          <a:xfrm>
            <a:off x="6324598" y="2373085"/>
            <a:ext cx="3429001" cy="52251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Aawas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Sahayata</a:t>
            </a:r>
            <a:endParaRPr lang="en-US" sz="1600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52401" y="2373085"/>
            <a:ext cx="1752599" cy="5225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Dr.Manish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Mourya</a:t>
            </a:r>
            <a:endParaRPr lang="en-US" sz="1600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" y="16764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Convener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057400" y="2362201"/>
            <a:ext cx="4191001" cy="533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Aparna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Awasthi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057400" y="2971800"/>
            <a:ext cx="4191001" cy="533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I.P.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Kori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, 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Daulatram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Gwalwanshi</a:t>
            </a:r>
            <a:endParaRPr lang="en-US" sz="1800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057400" y="4800600"/>
            <a:ext cx="4191001" cy="533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Nimeesha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kour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, 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Sheela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Methews</a:t>
            </a:r>
            <a:endParaRPr lang="en-US" sz="1800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057400" y="5410200"/>
            <a:ext cx="4191000" cy="533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Rohni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Singh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3" name="Straight Connector 52"/>
          <p:cNvCxnSpPr/>
          <p:nvPr/>
        </p:nvCxnSpPr>
        <p:spPr>
          <a:xfrm rot="5400000">
            <a:off x="7847807" y="15232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6858001" y="16764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Scholarship</a:t>
            </a:r>
          </a:p>
        </p:txBody>
      </p:sp>
      <p:sp>
        <p:nvSpPr>
          <p:cNvPr id="62" name="Rectangle 61"/>
          <p:cNvSpPr/>
          <p:nvPr/>
        </p:nvSpPr>
        <p:spPr>
          <a:xfrm>
            <a:off x="2057400" y="3581400"/>
            <a:ext cx="4191001" cy="533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Mona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Markam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, 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Pavan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Namdeo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Shri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Mukesh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Kumar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Vishwakarma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2057400" y="4191001"/>
            <a:ext cx="4191001" cy="533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 Shankar Kumar Mehta 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1905000" y="424544"/>
            <a:ext cx="6172201" cy="718456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828799" y="348344"/>
            <a:ext cx="6172201" cy="718457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Gold Medal </a:t>
            </a:r>
            <a:r>
              <a:rPr lang="en-US" sz="2400" b="1" dirty="0" err="1" smtClean="0">
                <a:solidFill>
                  <a:srgbClr val="FFFF00"/>
                </a:solidFill>
              </a:rPr>
              <a:t>Alankaran</a:t>
            </a:r>
            <a:r>
              <a:rPr lang="en-US" sz="2400" b="1" dirty="0" smtClean="0">
                <a:solidFill>
                  <a:srgbClr val="FFFF00"/>
                </a:solidFill>
              </a:rPr>
              <a:t> Committee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581401" y="1752601"/>
            <a:ext cx="2667001" cy="609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accent1">
                    <a:lumMod val="50000"/>
                  </a:schemeClr>
                </a:solidFill>
              </a:rPr>
              <a:t>Shikha</a:t>
            </a:r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accent1">
                    <a:lumMod val="50000"/>
                  </a:schemeClr>
                </a:solidFill>
              </a:rPr>
              <a:t>Saxena</a:t>
            </a:r>
            <a:endParaRPr lang="en-US" sz="1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  <a:endParaRPr lang="en-US" sz="1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257800" y="3962400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Preeti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Khare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rot="5400000">
            <a:off x="4496197" y="1447404"/>
            <a:ext cx="610394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4643778" y="25138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>
            <a:off x="4159140" y="4463141"/>
            <a:ext cx="1283722" cy="801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3657602" y="3320143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cxnSp>
        <p:nvCxnSpPr>
          <p:cNvPr id="54" name="Straight Arrow Connector 53"/>
          <p:cNvCxnSpPr/>
          <p:nvPr/>
        </p:nvCxnSpPr>
        <p:spPr>
          <a:xfrm rot="10800000">
            <a:off x="4343400" y="4156753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rot="10800000">
            <a:off x="4343400" y="4691742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1447800" y="4419600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Sheela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Methews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447801" y="3929743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Meenakshi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Kapoor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352800" y="5105400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Student’s Representative 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4724400" y="4158342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5257800" y="4463143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Preeti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Pandey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4724400" y="4690154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3505200" y="2667000"/>
            <a:ext cx="2869292" cy="6096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Chetna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Ratna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Agnihotri</a:t>
            </a:r>
            <a:endParaRPr lang="en-US" sz="18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Co-Convener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3581400" y="2514600"/>
            <a:ext cx="2895600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Chetna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Rana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Agnihotri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	</a:t>
            </a:r>
          </a:p>
        </p:txBody>
      </p:sp>
      <p:cxnSp>
        <p:nvCxnSpPr>
          <p:cNvPr id="55" name="Straight Connector 54"/>
          <p:cNvCxnSpPr/>
          <p:nvPr/>
        </p:nvCxnSpPr>
        <p:spPr>
          <a:xfrm rot="5400000">
            <a:off x="4876007" y="1294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533402" y="5573485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 M.K.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Vishwakarma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cxnSp>
        <p:nvCxnSpPr>
          <p:cNvPr id="57" name="Straight Connector 56"/>
          <p:cNvCxnSpPr/>
          <p:nvPr/>
        </p:nvCxnSpPr>
        <p:spPr>
          <a:xfrm rot="5400000">
            <a:off x="4872377" y="34282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14" idx="2"/>
          </p:cNvCxnSpPr>
          <p:nvPr/>
        </p:nvCxnSpPr>
        <p:spPr>
          <a:xfrm rot="5400000">
            <a:off x="4876404" y="4800203"/>
            <a:ext cx="304801" cy="794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752600" y="4953000"/>
            <a:ext cx="6629401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1523385" y="51809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>
            <a:off x="8121357" y="52136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3090637" y="664030"/>
            <a:ext cx="3843564" cy="47897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14436" y="609601"/>
            <a:ext cx="3860801" cy="4789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College News Bulletin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886201" y="4201885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0" y="1447801"/>
            <a:ext cx="2667001" cy="762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Dr. </a:t>
            </a:r>
            <a:r>
              <a:rPr lang="en-US" b="1" dirty="0" err="1">
                <a:solidFill>
                  <a:srgbClr val="7030A0"/>
                </a:solidFill>
              </a:rPr>
              <a:t>Shikha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Saxena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Principal, Patron	</a:t>
            </a:r>
          </a:p>
        </p:txBody>
      </p:sp>
      <p:cxnSp>
        <p:nvCxnSpPr>
          <p:cNvPr id="16" name="Straight Connector 15"/>
          <p:cNvCxnSpPr/>
          <p:nvPr/>
        </p:nvCxnSpPr>
        <p:spPr>
          <a:xfrm rot="5400000">
            <a:off x="4877595" y="2361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6781800" y="5562600"/>
            <a:ext cx="2895600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Gyanesh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Pandey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657600" y="3505200"/>
            <a:ext cx="2743200" cy="685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Sujata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Kumar </a:t>
            </a:r>
          </a:p>
          <a:p>
            <a:pPr algn="ctr"/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Co-Convener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505200" y="5562600"/>
            <a:ext cx="2869292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Student’s Representative 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rot="5400000">
            <a:off x="4768558" y="51374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743201" y="381001"/>
            <a:ext cx="4419600" cy="718456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667001" y="304801"/>
            <a:ext cx="4419600" cy="718457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Exam Cell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505201" y="1981201"/>
            <a:ext cx="2667001" cy="609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</a:rPr>
              <a:t>Dr. S.K. </a:t>
            </a:r>
            <a:r>
              <a:rPr lang="en-US" sz="1800" b="1" dirty="0" err="1" smtClean="0">
                <a:solidFill>
                  <a:schemeClr val="accent1">
                    <a:lumMod val="50000"/>
                  </a:schemeClr>
                </a:solidFill>
              </a:rPr>
              <a:t>Shrivastava</a:t>
            </a:r>
            <a:endParaRPr lang="en-US" sz="1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Controller</a:t>
            </a:r>
            <a:endParaRPr lang="en-US" sz="1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455308" y="2939144"/>
            <a:ext cx="2869292" cy="64225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G.R.K.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Sahu</a:t>
            </a:r>
            <a:endParaRPr lang="en-US" sz="18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1800" b="1" dirty="0" smtClean="0">
                <a:solidFill>
                  <a:srgbClr val="C00000"/>
                </a:solidFill>
              </a:rPr>
              <a:t>Deputy Controller</a:t>
            </a:r>
            <a:endParaRPr lang="en-US" sz="1800" b="1" dirty="0">
              <a:solidFill>
                <a:srgbClr val="C0000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447802" y="4038601"/>
            <a:ext cx="2869292" cy="6422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Preeti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Khare</a:t>
            </a:r>
            <a:endParaRPr lang="en-US" sz="18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1800" b="1" dirty="0" smtClean="0">
                <a:solidFill>
                  <a:srgbClr val="C00000"/>
                </a:solidFill>
              </a:rPr>
              <a:t>Assistant Controller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 rot="5400000">
            <a:off x="4343797" y="1523603"/>
            <a:ext cx="914400" cy="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4643778" y="2742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6200000" flipH="1">
            <a:off x="4038601" y="4343400"/>
            <a:ext cx="1524000" cy="1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rot="10800000">
            <a:off x="4343400" y="4418011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1447802" y="4800601"/>
            <a:ext cx="2869292" cy="6422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Menakshi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Kapoor</a:t>
            </a:r>
            <a:endParaRPr lang="en-US" sz="18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1800" b="1" dirty="0" smtClean="0">
                <a:solidFill>
                  <a:srgbClr val="C00000"/>
                </a:solidFill>
              </a:rPr>
              <a:t>Assistant Controller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257800" y="4082144"/>
            <a:ext cx="2869292" cy="6422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M.L.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Chouhan</a:t>
            </a:r>
            <a:endParaRPr lang="en-US" sz="18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1800" b="1" dirty="0" smtClean="0">
                <a:solidFill>
                  <a:srgbClr val="C00000"/>
                </a:solidFill>
              </a:rPr>
              <a:t>Assistant Controller</a:t>
            </a:r>
          </a:p>
        </p:txBody>
      </p:sp>
      <p:cxnSp>
        <p:nvCxnSpPr>
          <p:cNvPr id="33" name="Straight Arrow Connector 32"/>
          <p:cNvCxnSpPr/>
          <p:nvPr/>
        </p:nvCxnSpPr>
        <p:spPr>
          <a:xfrm rot="10800000">
            <a:off x="4343400" y="5103811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800599" y="4419600"/>
            <a:ext cx="45597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800599" y="5105400"/>
            <a:ext cx="45597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5257800" y="4844144"/>
            <a:ext cx="2869292" cy="6422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Rachna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Thakur</a:t>
            </a:r>
            <a:endParaRPr lang="en-US" sz="18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1800" b="1" dirty="0" smtClean="0">
                <a:solidFill>
                  <a:srgbClr val="C00000"/>
                </a:solidFill>
              </a:rPr>
              <a:t>Assistant Controller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429001" y="5606144"/>
            <a:ext cx="2869292" cy="6422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Sunil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Nage</a:t>
            </a:r>
            <a:endParaRPr lang="en-US" sz="18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1800" b="1" dirty="0" smtClean="0">
                <a:solidFill>
                  <a:srgbClr val="C00000"/>
                </a:solidFill>
              </a:rPr>
              <a:t>Assistant Controller</a:t>
            </a:r>
          </a:p>
        </p:txBody>
      </p:sp>
      <p:cxnSp>
        <p:nvCxnSpPr>
          <p:cNvPr id="30" name="Straight Arrow Connector 29"/>
          <p:cNvCxnSpPr/>
          <p:nvPr/>
        </p:nvCxnSpPr>
        <p:spPr>
          <a:xfrm rot="5400000">
            <a:off x="4343797" y="5105003"/>
            <a:ext cx="914400" cy="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9" name="Straight Connector 58"/>
          <p:cNvCxnSpPr/>
          <p:nvPr/>
        </p:nvCxnSpPr>
        <p:spPr>
          <a:xfrm rot="5400000">
            <a:off x="4725628" y="22090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677629" y="2438400"/>
            <a:ext cx="6629401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>
            <a:off x="7773630" y="2970571"/>
            <a:ext cx="1066800" cy="245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3350267" y="435430"/>
            <a:ext cx="3279132" cy="47897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276599" y="381001"/>
            <a:ext cx="3293836" cy="4789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College Magazine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04800" y="3581400"/>
            <a:ext cx="2895602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Dr.Chetana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Rana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Agnihotri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Editor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858001" y="3581400"/>
            <a:ext cx="2590800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Usha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Masram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>Co-Editor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rot="5400000">
            <a:off x="1143001" y="2971801"/>
            <a:ext cx="1066800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4799807" y="10660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657600" y="1219201"/>
            <a:ext cx="2667001" cy="762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Dr. </a:t>
            </a:r>
            <a:r>
              <a:rPr lang="en-US" b="1" dirty="0" err="1">
                <a:solidFill>
                  <a:srgbClr val="7030A0"/>
                </a:solidFill>
              </a:rPr>
              <a:t>Shikha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Saxena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endParaRPr lang="en-US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Principal, Patron	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581400" y="3581400"/>
            <a:ext cx="2743200" cy="533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Dr. </a:t>
            </a:r>
            <a:r>
              <a:rPr lang="en-US" b="1" dirty="0" err="1" smtClean="0">
                <a:solidFill>
                  <a:schemeClr val="tx1"/>
                </a:solidFill>
              </a:rPr>
              <a:t>Preeti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Pandey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</a:p>
        </p:txBody>
      </p:sp>
      <p:cxnSp>
        <p:nvCxnSpPr>
          <p:cNvPr id="14" name="Straight Arrow Connector 13"/>
          <p:cNvCxnSpPr>
            <a:endCxn id="13" idx="0"/>
          </p:cNvCxnSpPr>
          <p:nvPr/>
        </p:nvCxnSpPr>
        <p:spPr>
          <a:xfrm rot="5400000">
            <a:off x="4801218" y="3428384"/>
            <a:ext cx="304799" cy="123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3581401" y="4191000"/>
            <a:ext cx="2743199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Rachna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Thakur</a:t>
            </a:r>
            <a:endParaRPr lang="en-US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rot="5400000">
            <a:off x="4692357" y="26990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419600" y="2971801"/>
            <a:ext cx="1156342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581401" y="4724400"/>
            <a:ext cx="2743199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student representative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3090637" y="762001"/>
            <a:ext cx="3843564" cy="6858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14436" y="685801"/>
            <a:ext cx="3860801" cy="7075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College Research Journal </a:t>
            </a:r>
          </a:p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“</a:t>
            </a:r>
            <a:r>
              <a:rPr lang="en-US" sz="2400" b="1" dirty="0" err="1" smtClean="0">
                <a:solidFill>
                  <a:srgbClr val="FFFF00"/>
                </a:solidFill>
              </a:rPr>
              <a:t>Sci</a:t>
            </a:r>
            <a:r>
              <a:rPr lang="en-US" sz="2400" b="1" dirty="0" smtClean="0">
                <a:solidFill>
                  <a:srgbClr val="FFFF00"/>
                </a:solidFill>
              </a:rPr>
              <a:t>-Fronts”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886200" y="1752600"/>
            <a:ext cx="2209801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Sanjay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Tignath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Editor</a:t>
            </a: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4872377" y="26662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4800600" y="35044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7086600" y="4278086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Preeti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khare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1752600" y="3733800"/>
            <a:ext cx="6629401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5400000">
            <a:off x="8121357" y="3994442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381001" y="42672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S.K.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Pandey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2" name="Straight Connector 51"/>
          <p:cNvCxnSpPr/>
          <p:nvPr/>
        </p:nvCxnSpPr>
        <p:spPr>
          <a:xfrm rot="5400000">
            <a:off x="4877595" y="1599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886202" y="2754086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rot="5400000">
            <a:off x="1491958" y="3994442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581400" y="4278086"/>
            <a:ext cx="28956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R.K.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Srivastava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rot="5400000">
            <a:off x="4768558" y="3994442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Connector 26"/>
          <p:cNvCxnSpPr/>
          <p:nvPr/>
        </p:nvCxnSpPr>
        <p:spPr>
          <a:xfrm rot="5400000">
            <a:off x="4877594" y="25900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rot="5400000">
            <a:off x="4872377" y="18280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5400000">
            <a:off x="4876007" y="9898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3962400" y="990600"/>
            <a:ext cx="2209801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/>
              <a:t>Shikha</a:t>
            </a:r>
            <a:r>
              <a:rPr lang="en-US" b="1" dirty="0" smtClean="0"/>
              <a:t> </a:t>
            </a:r>
            <a:r>
              <a:rPr lang="en-US" b="1" dirty="0" err="1" smtClean="0"/>
              <a:t>Saxena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sp>
        <p:nvSpPr>
          <p:cNvPr id="56" name="Rectangle 55"/>
          <p:cNvSpPr/>
          <p:nvPr/>
        </p:nvSpPr>
        <p:spPr>
          <a:xfrm>
            <a:off x="533402" y="3820886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R.K.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Srivastava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cxnSp>
        <p:nvCxnSpPr>
          <p:cNvPr id="59" name="Straight Connector 58"/>
          <p:cNvCxnSpPr/>
          <p:nvPr/>
        </p:nvCxnSpPr>
        <p:spPr>
          <a:xfrm rot="5400000">
            <a:off x="4800600" y="3275806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7086600" y="3820886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M.L.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Chouhan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cxnSp>
        <p:nvCxnSpPr>
          <p:cNvPr id="25" name="Straight Connector 24"/>
          <p:cNvCxnSpPr/>
          <p:nvPr/>
        </p:nvCxnSpPr>
        <p:spPr>
          <a:xfrm>
            <a:off x="1752600" y="3276600"/>
            <a:ext cx="6629401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1523385" y="35045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>
            <a:off x="8121357" y="3537242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2481038" y="304800"/>
            <a:ext cx="5062762" cy="47897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422074" y="228600"/>
            <a:ext cx="5045526" cy="4789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Central Lab &amp; Research Committee</a:t>
            </a:r>
            <a:endParaRPr lang="en-US" sz="2400" b="1" dirty="0">
              <a:solidFill>
                <a:srgbClr val="FFFF00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rot="5400000">
            <a:off x="4767328" y="3537242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962401" y="1905000"/>
            <a:ext cx="2212848" cy="75895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Mona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Markam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Co- Convener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886202" y="2677885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rot="5400000">
            <a:off x="2557527" y="4146843"/>
            <a:ext cx="17417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2133600" y="50292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P.K.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Namdeo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rot="5400000">
            <a:off x="5910328" y="4146843"/>
            <a:ext cx="17417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5486400" y="50292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S.N.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Shukla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 rot="10800000">
            <a:off x="6781800" y="4572000"/>
            <a:ext cx="1981200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5400000">
            <a:off x="8116095" y="5218907"/>
            <a:ext cx="1295400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3886201" y="38100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Swati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Mahobia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086600" y="58674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Rohni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Singh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2176237" y="755302"/>
            <a:ext cx="5672364" cy="474784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117273" y="685800"/>
            <a:ext cx="5655129" cy="53340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err="1" smtClean="0">
                <a:solidFill>
                  <a:srgbClr val="FFFF00"/>
                </a:solidFill>
              </a:rPr>
              <a:t>Vidhan</a:t>
            </a:r>
            <a:r>
              <a:rPr lang="en-US" sz="2400" b="1" dirty="0" smtClean="0">
                <a:solidFill>
                  <a:srgbClr val="FFFF00"/>
                </a:solidFill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</a:rPr>
              <a:t>Sabha</a:t>
            </a:r>
            <a:r>
              <a:rPr lang="en-US" sz="2400" b="1" dirty="0" smtClean="0">
                <a:solidFill>
                  <a:srgbClr val="FFFF00"/>
                </a:solidFill>
              </a:rPr>
              <a:t> Questionnaire Committee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971800" y="1763486"/>
            <a:ext cx="4038600" cy="8273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Ramesh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Shukla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Nodal officer</a:t>
            </a:r>
          </a:p>
        </p:txBody>
      </p:sp>
      <p:cxnSp>
        <p:nvCxnSpPr>
          <p:cNvPr id="12" name="Straight Connector 11"/>
          <p:cNvCxnSpPr/>
          <p:nvPr/>
        </p:nvCxnSpPr>
        <p:spPr>
          <a:xfrm rot="5400000">
            <a:off x="4825208" y="2789578"/>
            <a:ext cx="402770" cy="521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733801" y="3124200"/>
            <a:ext cx="2590799" cy="762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Dr. S.K. Mehta</a:t>
            </a:r>
          </a:p>
          <a:p>
            <a:pPr algn="ctr"/>
            <a:r>
              <a:rPr lang="en-US" b="1" dirty="0" smtClean="0">
                <a:solidFill>
                  <a:srgbClr val="C00000"/>
                </a:solidFill>
              </a:rPr>
              <a:t>Co-Nodal officer</a:t>
            </a:r>
          </a:p>
        </p:txBody>
      </p:sp>
      <p:cxnSp>
        <p:nvCxnSpPr>
          <p:cNvPr id="14" name="Straight Connector 13"/>
          <p:cNvCxnSpPr/>
          <p:nvPr/>
        </p:nvCxnSpPr>
        <p:spPr>
          <a:xfrm rot="5400000">
            <a:off x="4806839" y="1452449"/>
            <a:ext cx="446315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4872377" y="40378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>
            <a:off x="4801216" y="4799985"/>
            <a:ext cx="457200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3886202" y="4201886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810001" y="5029200"/>
            <a:ext cx="2590799" cy="76200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rgbClr val="26378E"/>
                </a:solidFill>
              </a:rPr>
              <a:t>Dr. </a:t>
            </a:r>
            <a:r>
              <a:rPr lang="en-US" b="1" dirty="0" err="1" smtClean="0">
                <a:solidFill>
                  <a:srgbClr val="26378E"/>
                </a:solidFill>
              </a:rPr>
              <a:t>Gyanesh</a:t>
            </a:r>
            <a:r>
              <a:rPr lang="en-US" b="1" dirty="0" smtClean="0">
                <a:solidFill>
                  <a:srgbClr val="26378E"/>
                </a:solidFill>
              </a:rPr>
              <a:t> </a:t>
            </a:r>
            <a:r>
              <a:rPr lang="en-US" b="1" dirty="0" err="1" smtClean="0">
                <a:solidFill>
                  <a:srgbClr val="26378E"/>
                </a:solidFill>
              </a:rPr>
              <a:t>Pandey</a:t>
            </a:r>
            <a:r>
              <a:rPr lang="en-US" b="1" dirty="0" smtClean="0">
                <a:solidFill>
                  <a:srgbClr val="26378E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Arrow Connector 12"/>
          <p:cNvCxnSpPr/>
          <p:nvPr/>
        </p:nvCxnSpPr>
        <p:spPr>
          <a:xfrm rot="5400000">
            <a:off x="1491958" y="31562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1524794" y="43426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1981201" y="457200"/>
            <a:ext cx="6248399" cy="91440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905001" y="380999"/>
            <a:ext cx="6248399" cy="91440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College Development/Building Maintenance &amp; </a:t>
            </a:r>
          </a:p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Construction Committee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33402" y="2373085"/>
            <a:ext cx="2590799" cy="7511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Shikha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Saxena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44" name="Straight Connector 43"/>
          <p:cNvCxnSpPr/>
          <p:nvPr/>
        </p:nvCxnSpPr>
        <p:spPr>
          <a:xfrm rot="5400000">
            <a:off x="4800600" y="15994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6934200" y="2373085"/>
            <a:ext cx="2743199" cy="7511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Vivek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Mishra</a:t>
            </a:r>
            <a:endParaRPr lang="en-US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rgbClr val="C00000"/>
                </a:solidFill>
              </a:rPr>
              <a:t>University representative</a:t>
            </a:r>
          </a:p>
        </p:txBody>
      </p:sp>
      <p:cxnSp>
        <p:nvCxnSpPr>
          <p:cNvPr id="47" name="Straight Connector 46"/>
          <p:cNvCxnSpPr/>
          <p:nvPr/>
        </p:nvCxnSpPr>
        <p:spPr>
          <a:xfrm>
            <a:off x="1752600" y="1828800"/>
            <a:ext cx="6629401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5400000">
            <a:off x="8121357" y="20894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5400000">
            <a:off x="4767328" y="20894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3962400" y="3200400"/>
            <a:ext cx="2057400" cy="533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Prof. Rajesh Bhatia 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rot="5400000">
            <a:off x="1491958" y="20894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33400" y="3429000"/>
            <a:ext cx="2590799" cy="75111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S.K. Singh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Co-Convener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111522" y="2362200"/>
            <a:ext cx="19082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 smtClean="0"/>
              <a:t>Technical Expert</a:t>
            </a:r>
            <a:endParaRPr lang="en-US" sz="2000" b="1" dirty="0"/>
          </a:p>
        </p:txBody>
      </p:sp>
      <p:sp>
        <p:nvSpPr>
          <p:cNvPr id="15" name="Rectangle 14"/>
          <p:cNvSpPr/>
          <p:nvPr/>
        </p:nvSpPr>
        <p:spPr>
          <a:xfrm>
            <a:off x="3962400" y="3886200"/>
            <a:ext cx="2057400" cy="533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Prof.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Nandita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Vyas</a:t>
            </a:r>
            <a:endParaRPr lang="en-US" sz="1800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33400" y="4495800"/>
            <a:ext cx="2587752" cy="74980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All HOD</a:t>
            </a:r>
          </a:p>
          <a:p>
            <a:pPr algn="ctr"/>
            <a:r>
              <a:rPr lang="en-US" sz="1800" b="1" dirty="0" smtClean="0">
                <a:solidFill>
                  <a:srgbClr val="C00000"/>
                </a:solidFill>
              </a:rPr>
              <a:t>Members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4801394" y="29710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533400" y="5334000"/>
            <a:ext cx="2587752" cy="74980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Shri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Mukteshwar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Singh </a:t>
            </a:r>
          </a:p>
          <a:p>
            <a:pPr algn="ctr"/>
            <a:r>
              <a:rPr lang="en-US" sz="1800" b="1" dirty="0" smtClean="0">
                <a:solidFill>
                  <a:srgbClr val="C00000"/>
                </a:solidFill>
              </a:rPr>
              <a:t>Member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Straight Connector 23"/>
          <p:cNvCxnSpPr/>
          <p:nvPr/>
        </p:nvCxnSpPr>
        <p:spPr>
          <a:xfrm rot="5400000">
            <a:off x="4801394" y="2437606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3809999" y="1600201"/>
            <a:ext cx="2209801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Rajesh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Tiwari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55" name="Straight Connector 54"/>
          <p:cNvCxnSpPr/>
          <p:nvPr/>
        </p:nvCxnSpPr>
        <p:spPr>
          <a:xfrm rot="5400000">
            <a:off x="4799807" y="14470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rot="5400000">
            <a:off x="4796177" y="3439091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3883152" y="4876800"/>
            <a:ext cx="2212848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A.K. Singh</a:t>
            </a:r>
          </a:p>
        </p:txBody>
      </p:sp>
      <p:cxnSp>
        <p:nvCxnSpPr>
          <p:cNvPr id="59" name="Straight Connector 58"/>
          <p:cNvCxnSpPr/>
          <p:nvPr/>
        </p:nvCxnSpPr>
        <p:spPr>
          <a:xfrm rot="5400000">
            <a:off x="4724399" y="4277291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3883152" y="4267200"/>
            <a:ext cx="2212848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All HODs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3505200" y="609601"/>
            <a:ext cx="2895600" cy="70757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429000" y="533400"/>
            <a:ext cx="2895600" cy="68580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Purchase/Write off Committee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810002" y="3603170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810000" y="2514600"/>
            <a:ext cx="2209801" cy="762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Shampa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Jain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Co-Convener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886200" y="5497285"/>
            <a:ext cx="2212848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Shri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Manish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Mourya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Straight Connector 21"/>
          <p:cNvCxnSpPr/>
          <p:nvPr/>
        </p:nvCxnSpPr>
        <p:spPr>
          <a:xfrm rot="5400000">
            <a:off x="4876006" y="2285206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2743200" y="383347"/>
            <a:ext cx="4648201" cy="759655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667001" y="304800"/>
            <a:ext cx="4665436" cy="7837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Vehicle Stand Committee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886200" y="1447800"/>
            <a:ext cx="2362200" cy="685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Gyanesh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Pandey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4872377" y="3352006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4800600" y="4190206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6934200" y="4963886"/>
            <a:ext cx="2743199" cy="44631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Gourav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Dwivedi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cxnSp>
        <p:nvCxnSpPr>
          <p:cNvPr id="47" name="Straight Connector 46"/>
          <p:cNvCxnSpPr/>
          <p:nvPr/>
        </p:nvCxnSpPr>
        <p:spPr>
          <a:xfrm>
            <a:off x="1752600" y="4419599"/>
            <a:ext cx="6629401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5400000">
            <a:off x="1523385" y="4647585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5400000">
            <a:off x="8121357" y="4680242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>
            <a:off x="4877595" y="1294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886201" y="3505200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657600" y="4963886"/>
            <a:ext cx="3048000" cy="44631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Pavan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Kumar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Namdeo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rot="5400000">
            <a:off x="4799986" y="4647585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381000" y="4952999"/>
            <a:ext cx="3048000" cy="44631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Shailendra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Singh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505200" y="2438400"/>
            <a:ext cx="3047996" cy="685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Akhilesh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Kumar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Kurmi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rgbClr val="C00000"/>
                </a:solidFill>
              </a:rPr>
              <a:t>Co Convener 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3090637" y="457200"/>
            <a:ext cx="3843564" cy="45720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14436" y="381001"/>
            <a:ext cx="3860801" cy="4789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College Boy/ Girls Hostel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33402" y="1992086"/>
            <a:ext cx="2590799" cy="6749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M K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Bhardwaj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Warden Boys Hostel</a:t>
            </a:r>
          </a:p>
        </p:txBody>
      </p:sp>
      <p:cxnSp>
        <p:nvCxnSpPr>
          <p:cNvPr id="44" name="Straight Connector 43"/>
          <p:cNvCxnSpPr/>
          <p:nvPr/>
        </p:nvCxnSpPr>
        <p:spPr>
          <a:xfrm rot="5400000">
            <a:off x="4800600" y="12184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7086600" y="1992086"/>
            <a:ext cx="2590799" cy="6749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Partiksha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Gaur</a:t>
            </a:r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Warden Girls Hostel</a:t>
            </a:r>
          </a:p>
        </p:txBody>
      </p:sp>
      <p:cxnSp>
        <p:nvCxnSpPr>
          <p:cNvPr id="47" name="Straight Connector 46"/>
          <p:cNvCxnSpPr/>
          <p:nvPr/>
        </p:nvCxnSpPr>
        <p:spPr>
          <a:xfrm>
            <a:off x="1752600" y="1447800"/>
            <a:ext cx="6629401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5400000">
            <a:off x="1523385" y="16757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5400000">
            <a:off x="8121357" y="1708442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>
            <a:off x="8121357" y="30038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7086600" y="3287486"/>
            <a:ext cx="2590799" cy="6749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Maneesha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Saxena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Co-</a:t>
            </a:r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</a:rPr>
              <a:t>incharge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 Girls Hostel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33400" y="3211286"/>
            <a:ext cx="2590799" cy="6749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Shailendra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Singh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Co-</a:t>
            </a:r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</a:rPr>
              <a:t>incharge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 Boys Hostel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rot="5400000">
            <a:off x="1491958" y="29276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3889831" y="1520958"/>
            <a:ext cx="2358571" cy="609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Archna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Bajpai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55" name="Straight Connector 54"/>
          <p:cNvCxnSpPr/>
          <p:nvPr/>
        </p:nvCxnSpPr>
        <p:spPr>
          <a:xfrm rot="5400000">
            <a:off x="4876007" y="1367764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rot="5400000">
            <a:off x="4872377" y="2282164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2133600" y="606558"/>
            <a:ext cx="5867400" cy="70757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057400" y="530357"/>
            <a:ext cx="5867400" cy="68580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Botanical Garden, Cleanliness &amp; Conservation  Committee</a:t>
            </a:r>
            <a:endParaRPr lang="en-US" sz="2400" b="1" dirty="0">
              <a:solidFill>
                <a:srgbClr val="FFFF00"/>
              </a:solidFill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 flipH="1" flipV="1">
            <a:off x="4344196" y="3501362"/>
            <a:ext cx="1371597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5029993" y="3578352"/>
            <a:ext cx="45597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69" name="Rectangle 68"/>
          <p:cNvSpPr/>
          <p:nvPr/>
        </p:nvSpPr>
        <p:spPr>
          <a:xfrm>
            <a:off x="5486400" y="4035552"/>
            <a:ext cx="2514600" cy="38404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Aparna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Awasthi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5029993" y="4187952"/>
            <a:ext cx="45597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3886201" y="2370043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486400" y="3425952"/>
            <a:ext cx="2514600" cy="381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Sapna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Rai</a:t>
            </a:r>
            <a:endParaRPr lang="en-US" sz="1600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rot="10800000">
            <a:off x="4572001" y="3578352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2057400" y="3425951"/>
            <a:ext cx="2514601" cy="38100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r"/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Preeti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Dongre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</a:p>
        </p:txBody>
      </p:sp>
      <p:cxnSp>
        <p:nvCxnSpPr>
          <p:cNvPr id="53" name="Straight Arrow Connector 52"/>
          <p:cNvCxnSpPr/>
          <p:nvPr/>
        </p:nvCxnSpPr>
        <p:spPr>
          <a:xfrm rot="10800000">
            <a:off x="4572001" y="4187952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2057400" y="4035551"/>
            <a:ext cx="2514600" cy="38100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Daulatram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Gwalwanshi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en-US" sz="16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3090637" y="531391"/>
            <a:ext cx="3843564" cy="622495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14436" y="457200"/>
            <a:ext cx="3860801" cy="642256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College Alumni Committee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505200" y="1458685"/>
            <a:ext cx="2971800" cy="7511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Ankita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Bohora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sp>
        <p:nvSpPr>
          <p:cNvPr id="42" name="Rectangle 41"/>
          <p:cNvSpPr/>
          <p:nvPr/>
        </p:nvSpPr>
        <p:spPr>
          <a:xfrm>
            <a:off x="914400" y="3973285"/>
            <a:ext cx="18288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D.K.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Deolia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4872377" y="2361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4800600" y="31996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7010400" y="3962400"/>
            <a:ext cx="19812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Ashish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Kumar </a:t>
            </a:r>
          </a:p>
        </p:txBody>
      </p:sp>
      <p:cxnSp>
        <p:nvCxnSpPr>
          <p:cNvPr id="47" name="Straight Connector 46"/>
          <p:cNvCxnSpPr/>
          <p:nvPr/>
        </p:nvCxnSpPr>
        <p:spPr>
          <a:xfrm>
            <a:off x="1905000" y="3429000"/>
            <a:ext cx="6096000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5400000">
            <a:off x="7729254" y="3700746"/>
            <a:ext cx="544285" cy="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>
            <a:off x="4877595" y="1294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>
            <a:off x="1677014" y="36569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3886201" y="25146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733800" y="3973285"/>
            <a:ext cx="25908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Reenu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Sharma 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rot="5400000">
            <a:off x="4756440" y="3613440"/>
            <a:ext cx="544288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077962" y="228602"/>
            <a:ext cx="6380240" cy="516987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001762" y="152402"/>
            <a:ext cx="6400800" cy="533399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Amalgamated Development Fund Management 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809999" y="1066800"/>
            <a:ext cx="3276600" cy="685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Principal Dr. </a:t>
            </a:r>
            <a:r>
              <a:rPr lang="en-US" b="1" dirty="0" err="1">
                <a:solidFill>
                  <a:srgbClr val="7030A0"/>
                </a:solidFill>
              </a:rPr>
              <a:t>Shikha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Saxena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Chairman</a:t>
            </a:r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228601" y="4273296"/>
            <a:ext cx="1295398" cy="60350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rgbClr val="700000"/>
                </a:solidFill>
              </a:rPr>
              <a:t>All HODs</a:t>
            </a: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4952207" y="1915092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4876800" y="35044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7086599" y="4267201"/>
            <a:ext cx="2209801" cy="6096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 smtClean="0">
              <a:solidFill>
                <a:srgbClr val="700000"/>
              </a:solidFill>
            </a:endParaRPr>
          </a:p>
          <a:p>
            <a:pPr algn="ctr"/>
            <a:r>
              <a:rPr lang="en-US" b="1" dirty="0" smtClean="0">
                <a:solidFill>
                  <a:srgbClr val="700000"/>
                </a:solidFill>
              </a:rPr>
              <a:t>Sports Officer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en-US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581401" y="2057400"/>
            <a:ext cx="3276599" cy="609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accent1">
                    <a:lumMod val="50000"/>
                  </a:schemeClr>
                </a:solidFill>
              </a:rPr>
              <a:t>S.K.Pandey</a:t>
            </a:r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Secretary</a:t>
            </a:r>
          </a:p>
        </p:txBody>
      </p:sp>
      <p:cxnSp>
        <p:nvCxnSpPr>
          <p:cNvPr id="47" name="Straight Connector 46"/>
          <p:cNvCxnSpPr/>
          <p:nvPr/>
        </p:nvCxnSpPr>
        <p:spPr>
          <a:xfrm>
            <a:off x="685801" y="3733800"/>
            <a:ext cx="7772401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5400000">
            <a:off x="457814" y="39617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5400000">
            <a:off x="8230217" y="3961785"/>
            <a:ext cx="457202" cy="123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5400000">
            <a:off x="4843529" y="3994442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4267202" y="4278087"/>
            <a:ext cx="2285999" cy="59871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Librarian</a:t>
            </a:r>
            <a:endParaRPr lang="en-US" b="1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cxnSp>
        <p:nvCxnSpPr>
          <p:cNvPr id="52" name="Straight Connector 51"/>
          <p:cNvCxnSpPr/>
          <p:nvPr/>
        </p:nvCxnSpPr>
        <p:spPr>
          <a:xfrm rot="5400000">
            <a:off x="4952207" y="913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4948578" y="2818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3429000" y="5105400"/>
            <a:ext cx="29718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President Students Union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429000" y="5627915"/>
            <a:ext cx="29718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Secretary Students Union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429002" y="6172200"/>
            <a:ext cx="2971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Student’s Representative</a:t>
            </a:r>
          </a:p>
        </p:txBody>
      </p:sp>
      <p:cxnSp>
        <p:nvCxnSpPr>
          <p:cNvPr id="24" name="Straight Connector 23"/>
          <p:cNvCxnSpPr/>
          <p:nvPr/>
        </p:nvCxnSpPr>
        <p:spPr>
          <a:xfrm rot="5400000">
            <a:off x="5334800" y="5105397"/>
            <a:ext cx="2742404" cy="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0800000">
            <a:off x="6400801" y="5323114"/>
            <a:ext cx="304799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10800000">
            <a:off x="6400801" y="5856514"/>
            <a:ext cx="304799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10800000">
            <a:off x="6400801" y="6464525"/>
            <a:ext cx="304799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3962401" y="28956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cxnSp>
        <p:nvCxnSpPr>
          <p:cNvPr id="32" name="Straight Arrow Connector 31"/>
          <p:cNvCxnSpPr/>
          <p:nvPr/>
        </p:nvCxnSpPr>
        <p:spPr>
          <a:xfrm rot="5400000">
            <a:off x="2742586" y="39617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1828802" y="4267201"/>
            <a:ext cx="2285999" cy="59871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rgbClr val="700000"/>
                </a:solidFill>
              </a:rPr>
              <a:t>Accountant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3090637" y="605248"/>
            <a:ext cx="3843564" cy="548639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14436" y="533400"/>
            <a:ext cx="3860801" cy="566056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Library Committee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505200" y="1447800"/>
            <a:ext cx="2971800" cy="7511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Dr. </a:t>
            </a:r>
            <a:r>
              <a:rPr lang="en-US" b="1" dirty="0" err="1" smtClean="0">
                <a:solidFill>
                  <a:schemeClr val="tx1"/>
                </a:solidFill>
              </a:rPr>
              <a:t>Chetana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Rana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Agnihotri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33401" y="3897086"/>
            <a:ext cx="25146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S.R.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Kuraria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4796177" y="2361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4724400" y="31996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6400801" y="3886201"/>
            <a:ext cx="31241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O.P.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Sahu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1676400" y="3429000"/>
            <a:ext cx="6629401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5400000">
            <a:off x="1448414" y="36569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5400000">
            <a:off x="8077815" y="3656985"/>
            <a:ext cx="457200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>
            <a:off x="4801394" y="1305492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810002" y="25146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3886200" y="1447801"/>
            <a:ext cx="2438400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M.L.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Chouhan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55" name="Straight Connector 54"/>
          <p:cNvCxnSpPr/>
          <p:nvPr/>
        </p:nvCxnSpPr>
        <p:spPr>
          <a:xfrm rot="5400000">
            <a:off x="4876007" y="1294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457200" y="40386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Reenu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Sharma </a:t>
            </a:r>
          </a:p>
        </p:txBody>
      </p:sp>
      <p:cxnSp>
        <p:nvCxnSpPr>
          <p:cNvPr id="57" name="Straight Connector 56"/>
          <p:cNvCxnSpPr/>
          <p:nvPr/>
        </p:nvCxnSpPr>
        <p:spPr>
          <a:xfrm rot="5400000">
            <a:off x="4872377" y="2361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6858001" y="40386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G.R.K.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Sahu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9" name="Straight Connector 58"/>
          <p:cNvCxnSpPr/>
          <p:nvPr/>
        </p:nvCxnSpPr>
        <p:spPr>
          <a:xfrm rot="5400000">
            <a:off x="4800600" y="31996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676401" y="3429000"/>
            <a:ext cx="6553200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1447187" y="36569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>
            <a:off x="7968958" y="3700529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2057401" y="457201"/>
            <a:ext cx="6248399" cy="70757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981201" y="381000"/>
            <a:ext cx="6248399" cy="68580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Income Tax Computation</a:t>
            </a:r>
          </a:p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and College Account Verification Committee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886201" y="25146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733800" y="40386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Ravi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Vishwakarma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rot="5400000">
            <a:off x="4799988" y="36569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2" name="Straight Connector 51"/>
          <p:cNvCxnSpPr/>
          <p:nvPr/>
        </p:nvCxnSpPr>
        <p:spPr>
          <a:xfrm rot="5400000">
            <a:off x="4877595" y="1218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2819400" y="457201"/>
            <a:ext cx="4343400" cy="6858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743201" y="381001"/>
            <a:ext cx="4343400" cy="7075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Government Residential House Allotment Committee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878983" y="1447801"/>
            <a:ext cx="2369419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M.K.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Baradwaj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33402" y="4049486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Meenakshi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Kapoor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4872377" y="2437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4800600" y="32758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7086600" y="4049486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Mona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Markam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1752600" y="3505200"/>
            <a:ext cx="6629401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5400000">
            <a:off x="1523385" y="37331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5400000">
            <a:off x="8121357" y="3765842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5400000">
            <a:off x="4767328" y="3765842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3733801" y="40386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S.K. Mehta 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886202" y="2601686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3090637" y="755302"/>
            <a:ext cx="3843564" cy="474784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14436" y="685800"/>
            <a:ext cx="3860801" cy="489856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Right To Information Act</a:t>
            </a:r>
          </a:p>
        </p:txBody>
      </p:sp>
      <p:sp>
        <p:nvSpPr>
          <p:cNvPr id="41" name="Rectangle 40"/>
          <p:cNvSpPr/>
          <p:nvPr/>
        </p:nvSpPr>
        <p:spPr>
          <a:xfrm>
            <a:off x="2971800" y="1763486"/>
            <a:ext cx="4038600" cy="8273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Lokendra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Kumar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Borkar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rgbClr val="C00000"/>
                </a:solidFill>
              </a:rPr>
              <a:t>In-charge, Public Information Officer</a:t>
            </a: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4825208" y="2789578"/>
            <a:ext cx="402770" cy="521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3733800" y="3886200"/>
            <a:ext cx="2590799" cy="762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Shailendra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Singh </a:t>
            </a:r>
          </a:p>
          <a:p>
            <a:pPr algn="ctr"/>
            <a:r>
              <a:rPr lang="en-US" b="1" dirty="0" smtClean="0">
                <a:solidFill>
                  <a:srgbClr val="C00000"/>
                </a:solidFill>
              </a:rPr>
              <a:t>Member </a:t>
            </a:r>
          </a:p>
        </p:txBody>
      </p:sp>
      <p:cxnSp>
        <p:nvCxnSpPr>
          <p:cNvPr id="52" name="Straight Connector 51"/>
          <p:cNvCxnSpPr/>
          <p:nvPr/>
        </p:nvCxnSpPr>
        <p:spPr>
          <a:xfrm rot="5400000">
            <a:off x="4806839" y="1452449"/>
            <a:ext cx="446315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733800" y="2971800"/>
            <a:ext cx="2590799" cy="762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Ajeet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Kumar Singh </a:t>
            </a:r>
          </a:p>
          <a:p>
            <a:pPr algn="ctr"/>
            <a:r>
              <a:rPr lang="en-US" b="1" dirty="0" smtClean="0">
                <a:solidFill>
                  <a:srgbClr val="C00000"/>
                </a:solidFill>
              </a:rPr>
              <a:t>Member 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/>
          <p:nvPr/>
        </p:nvCxnSpPr>
        <p:spPr>
          <a:xfrm rot="5400000">
            <a:off x="4877594" y="34282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4872377" y="2361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4877595" y="1218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" name="Rounded Rectangle 3"/>
          <p:cNvSpPr/>
          <p:nvPr/>
        </p:nvSpPr>
        <p:spPr>
          <a:xfrm>
            <a:off x="2557238" y="457201"/>
            <a:ext cx="4910362" cy="6858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422074" y="381001"/>
            <a:ext cx="5045526" cy="7075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A.I.S.H.E. and N.I.R.F. Management</a:t>
            </a:r>
          </a:p>
        </p:txBody>
      </p:sp>
      <p:sp>
        <p:nvSpPr>
          <p:cNvPr id="6" name="Rectangle 5"/>
          <p:cNvSpPr/>
          <p:nvPr/>
        </p:nvSpPr>
        <p:spPr>
          <a:xfrm>
            <a:off x="3733801" y="1447800"/>
            <a:ext cx="2743199" cy="838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Ankita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bohare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rot="10800000" flipV="1">
            <a:off x="4648200" y="4343400"/>
            <a:ext cx="382231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733800" y="2525484"/>
            <a:ext cx="2743200" cy="8412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Rekha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Agrawal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86202" y="3581400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981200" y="4114800"/>
            <a:ext cx="2590799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Swati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Mahobia</a:t>
            </a:r>
            <a:endParaRPr lang="en-US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 rot="5400000">
            <a:off x="3925094" y="5142706"/>
            <a:ext cx="2209800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10800000" flipV="1">
            <a:off x="4648200" y="4953000"/>
            <a:ext cx="382231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10800000" flipV="1">
            <a:off x="4648200" y="5562598"/>
            <a:ext cx="382231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0800000" flipV="1">
            <a:off x="4648201" y="6172198"/>
            <a:ext cx="382231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1981200" y="4724400"/>
            <a:ext cx="2590799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Usha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Masram</a:t>
            </a:r>
            <a:endParaRPr lang="en-US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981200" y="5943600"/>
            <a:ext cx="2590799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Ishwarlal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Dangi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981200" y="5334000"/>
            <a:ext cx="2590799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Dr. M.K.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Vishwakarma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5026152" y="4343400"/>
            <a:ext cx="38404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5029200" y="4953000"/>
            <a:ext cx="38404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5029200" y="5562600"/>
            <a:ext cx="38404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5029200" y="6172200"/>
            <a:ext cx="38404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5486400" y="4114800"/>
            <a:ext cx="2590799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Ripul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Mehrotra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486400" y="4724400"/>
            <a:ext cx="2590799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Anand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Lakhera</a:t>
            </a:r>
            <a:endParaRPr lang="en-US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486400" y="5943600"/>
            <a:ext cx="2590799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Sutanjay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Saxena</a:t>
            </a:r>
            <a:endParaRPr lang="en-US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486400" y="5334000"/>
            <a:ext cx="2590799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Poornima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Srivastava</a:t>
            </a:r>
            <a:endParaRPr lang="en-US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3090637" y="681112"/>
            <a:ext cx="3843564" cy="538089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14436" y="609601"/>
            <a:ext cx="3860801" cy="5551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Legal Cell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657601" y="1676400"/>
            <a:ext cx="2590799" cy="685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Lakhan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Singh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Kushre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44" name="Straight Connector 43"/>
          <p:cNvCxnSpPr/>
          <p:nvPr/>
        </p:nvCxnSpPr>
        <p:spPr>
          <a:xfrm rot="5400000">
            <a:off x="4724399" y="14470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3733801" y="3733801"/>
            <a:ext cx="2438398" cy="4571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Shailendra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Singh </a:t>
            </a:r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4725194" y="25900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3810002" y="28194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</a:t>
            </a:r>
          </a:p>
        </p:txBody>
      </p:sp>
      <p:cxnSp>
        <p:nvCxnSpPr>
          <p:cNvPr id="12" name="Straight Connector 11"/>
          <p:cNvCxnSpPr/>
          <p:nvPr/>
        </p:nvCxnSpPr>
        <p:spPr>
          <a:xfrm rot="5400000">
            <a:off x="4725194" y="35044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733800" y="4267201"/>
            <a:ext cx="2438398" cy="4571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Gourva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Dwivedi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733800" y="4800601"/>
            <a:ext cx="2438398" cy="4571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A.P. Singh   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2" name="Straight Connector 51"/>
          <p:cNvCxnSpPr/>
          <p:nvPr/>
        </p:nvCxnSpPr>
        <p:spPr>
          <a:xfrm rot="5400000">
            <a:off x="4877594" y="1218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3166836" y="457201"/>
            <a:ext cx="3843564" cy="6858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90635" y="381001"/>
            <a:ext cx="3860801" cy="7075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err="1" smtClean="0">
                <a:solidFill>
                  <a:srgbClr val="FFFF00"/>
                </a:solidFill>
              </a:rPr>
              <a:t>Janbhagidari</a:t>
            </a:r>
            <a:r>
              <a:rPr lang="en-US" sz="2400" b="1" dirty="0" smtClean="0">
                <a:solidFill>
                  <a:srgbClr val="FFFF00"/>
                </a:solidFill>
              </a:rPr>
              <a:t> Committee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733801" y="1447800"/>
            <a:ext cx="2743199" cy="838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G.R.K.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Sahu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4872377" y="25138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4800600" y="33520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3810001" y="3505200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Anil Kumar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Binjhiya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886202" y="2677886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810001" y="4027715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Bharti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Sharma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10001" y="4561115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Ravi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Vishwakarma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810000" y="5094514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Akash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Pandey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810000" y="5617029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Animesh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Gupta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810000" y="6150429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Preeti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Tiwari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3090637" y="533400"/>
            <a:ext cx="3843564" cy="468086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14436" y="457200"/>
            <a:ext cx="3860801" cy="489856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Central Store Committee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038600" y="1295400"/>
            <a:ext cx="1981200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D. K.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Deolia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733801" y="32766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Shri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Mukteshwar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Singh</a:t>
            </a: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4872377" y="22090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5400000">
            <a:off x="4801214" y="30473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>
            <a:off x="4877595" y="11422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733801" y="2362201"/>
            <a:ext cx="2590799" cy="5333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Rajesh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Tiwari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rgbClr val="C00000"/>
                </a:solidFill>
              </a:rPr>
              <a:t>Member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3090637" y="457201"/>
            <a:ext cx="3843564" cy="6858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14436" y="381001"/>
            <a:ext cx="3860801" cy="7075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College Canteen Management Committee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733801" y="1447800"/>
            <a:ext cx="2743199" cy="838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S.K.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Shrivastava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4872377" y="25138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4800600" y="33520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3733801" y="3668486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Rachna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Thakur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2" name="Straight Connector 51"/>
          <p:cNvCxnSpPr/>
          <p:nvPr/>
        </p:nvCxnSpPr>
        <p:spPr>
          <a:xfrm rot="5400000">
            <a:off x="4877595" y="1218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886202" y="2677886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733801" y="4191000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Ramesh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Shukla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733800" y="4724400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S.R.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Kuraria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3090637" y="381001"/>
            <a:ext cx="3843564" cy="6858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14436" y="304801"/>
            <a:ext cx="3860801" cy="7075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Media Management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352801" y="1371600"/>
            <a:ext cx="3276599" cy="9144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Manish Sharma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52" name="Straight Connector 51"/>
          <p:cNvCxnSpPr/>
          <p:nvPr/>
        </p:nvCxnSpPr>
        <p:spPr>
          <a:xfrm rot="5400000">
            <a:off x="4877595" y="11422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>
            <a:off x="4767328" y="32324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886202" y="25908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cxnSp>
        <p:nvCxnSpPr>
          <p:cNvPr id="14" name="Straight Connector 13"/>
          <p:cNvCxnSpPr/>
          <p:nvPr/>
        </p:nvCxnSpPr>
        <p:spPr>
          <a:xfrm rot="5400000">
            <a:off x="4877595" y="25138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3733801" y="36576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Sutanjay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Saxena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3733801" y="41910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2000" b="1" dirty="0" err="1" smtClean="0">
                <a:solidFill>
                  <a:schemeClr val="tx2">
                    <a:lumMod val="50000"/>
                  </a:schemeClr>
                </a:solidFill>
              </a:rPr>
              <a:t>Ananad</a:t>
            </a:r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2">
                    <a:lumMod val="50000"/>
                  </a:schemeClr>
                </a:solidFill>
              </a:rPr>
              <a:t>Lakhera</a:t>
            </a:r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1676400" y="3581400"/>
            <a:ext cx="2212848" cy="384048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Pratiksha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 Gaur</a:t>
            </a:r>
            <a:endParaRPr lang="en-US" b="1" dirty="0" smtClean="0"/>
          </a:p>
        </p:txBody>
      </p:sp>
      <p:cxnSp>
        <p:nvCxnSpPr>
          <p:cNvPr id="55" name="Straight Connector 54"/>
          <p:cNvCxnSpPr/>
          <p:nvPr/>
        </p:nvCxnSpPr>
        <p:spPr>
          <a:xfrm rot="5400000">
            <a:off x="4648995" y="1904206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1676401" y="1143000"/>
            <a:ext cx="6705599" cy="6096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676401" y="1066800"/>
            <a:ext cx="6705599" cy="6313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Monitoring of Morning Classes and Student Section</a:t>
            </a:r>
            <a:endParaRPr lang="en-US" sz="2400" b="1" dirty="0">
              <a:solidFill>
                <a:srgbClr val="FFFF00"/>
              </a:solidFill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2668588" y="2057398"/>
            <a:ext cx="4570412" cy="457202"/>
            <a:chOff x="3429000" y="1524000"/>
            <a:chExt cx="3049588" cy="609600"/>
          </a:xfrm>
        </p:grpSpPr>
        <p:cxnSp>
          <p:nvCxnSpPr>
            <p:cNvPr id="7" name="Straight Connector 6"/>
            <p:cNvCxnSpPr/>
            <p:nvPr/>
          </p:nvCxnSpPr>
          <p:spPr>
            <a:xfrm rot="10800000">
              <a:off x="3429000" y="1524000"/>
              <a:ext cx="3048000" cy="1588"/>
            </a:xfrm>
            <a:prstGeom prst="line">
              <a:avLst/>
            </a:prstGeom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 rot="5400000">
              <a:off x="3124994" y="1828006"/>
              <a:ext cx="6096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 rot="5400000">
              <a:off x="6172994" y="1828006"/>
              <a:ext cx="6096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11" name="TextBox 10"/>
          <p:cNvSpPr txBox="1"/>
          <p:nvPr/>
        </p:nvSpPr>
        <p:spPr>
          <a:xfrm>
            <a:off x="1981200" y="2590800"/>
            <a:ext cx="1496756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10:00 to 2:00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629400" y="2590800"/>
            <a:ext cx="1373325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2:00 to 5:00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676400" y="3051721"/>
            <a:ext cx="2212848" cy="38472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b="1" dirty="0" smtClean="0"/>
              <a:t>In-charge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248400" y="3578352"/>
            <a:ext cx="2212848" cy="384048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Sunita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  Sharma </a:t>
            </a:r>
            <a:endParaRPr lang="en-US" b="1" dirty="0" smtClean="0"/>
          </a:p>
        </p:txBody>
      </p:sp>
      <p:sp>
        <p:nvSpPr>
          <p:cNvPr id="16" name="Rectangle 15"/>
          <p:cNvSpPr/>
          <p:nvPr/>
        </p:nvSpPr>
        <p:spPr>
          <a:xfrm>
            <a:off x="6248400" y="3048673"/>
            <a:ext cx="2212848" cy="38472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b="1" dirty="0" smtClean="0"/>
              <a:t>In-charge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676400" y="4111752"/>
            <a:ext cx="2209800" cy="384048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Rekha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Agrawal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endParaRPr lang="en-US" b="1" dirty="0" smtClean="0"/>
          </a:p>
        </p:txBody>
      </p:sp>
      <p:sp>
        <p:nvSpPr>
          <p:cNvPr id="23" name="Rectangle 22"/>
          <p:cNvSpPr/>
          <p:nvPr/>
        </p:nvSpPr>
        <p:spPr>
          <a:xfrm>
            <a:off x="1676400" y="4645152"/>
            <a:ext cx="2212848" cy="384048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Dr. S.K. Singh</a:t>
            </a:r>
            <a:endParaRPr lang="en-US" b="1" dirty="0" smtClean="0"/>
          </a:p>
        </p:txBody>
      </p:sp>
      <p:sp>
        <p:nvSpPr>
          <p:cNvPr id="24" name="Rectangle 23"/>
          <p:cNvSpPr/>
          <p:nvPr/>
        </p:nvSpPr>
        <p:spPr>
          <a:xfrm>
            <a:off x="6248400" y="4111752"/>
            <a:ext cx="2212848" cy="384048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Sujata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 Kumar </a:t>
            </a:r>
            <a:endParaRPr lang="en-US" b="1" dirty="0" smtClean="0"/>
          </a:p>
        </p:txBody>
      </p:sp>
      <p:sp>
        <p:nvSpPr>
          <p:cNvPr id="25" name="Rectangle 24"/>
          <p:cNvSpPr/>
          <p:nvPr/>
        </p:nvSpPr>
        <p:spPr>
          <a:xfrm>
            <a:off x="6248400" y="4645152"/>
            <a:ext cx="2212848" cy="384048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Usha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Masram</a:t>
            </a:r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667000" y="381000"/>
            <a:ext cx="4648201" cy="76200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External Exam Committee</a:t>
            </a:r>
          </a:p>
        </p:txBody>
      </p:sp>
      <p:sp>
        <p:nvSpPr>
          <p:cNvPr id="5" name="Rectangle 4"/>
          <p:cNvSpPr/>
          <p:nvPr/>
        </p:nvSpPr>
        <p:spPr>
          <a:xfrm>
            <a:off x="3581400" y="1447800"/>
            <a:ext cx="3048000" cy="838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. S.K.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Pandey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4877595" y="1218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4800600" y="33520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733801" y="41148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G.R.K. 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Sahu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86202" y="2677886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rot="5400000">
            <a:off x="4767328" y="38420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4801395" y="25900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733800" y="4659085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Ishwar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Lal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Dangi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 rot="5400000">
            <a:off x="4877595" y="1218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" name="Rounded Rectangle 3"/>
          <p:cNvSpPr/>
          <p:nvPr/>
        </p:nvSpPr>
        <p:spPr>
          <a:xfrm>
            <a:off x="2667000" y="381000"/>
            <a:ext cx="4648201" cy="76200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Seminar Room &amp; Auditorium  Management</a:t>
            </a:r>
          </a:p>
        </p:txBody>
      </p:sp>
      <p:sp>
        <p:nvSpPr>
          <p:cNvPr id="5" name="Rectangle 4"/>
          <p:cNvSpPr/>
          <p:nvPr/>
        </p:nvSpPr>
        <p:spPr>
          <a:xfrm>
            <a:off x="3581400" y="1447800"/>
            <a:ext cx="3048000" cy="838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Rajshree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Kapoor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sp>
        <p:nvSpPr>
          <p:cNvPr id="8" name="Rectangle 7"/>
          <p:cNvSpPr/>
          <p:nvPr/>
        </p:nvSpPr>
        <p:spPr>
          <a:xfrm>
            <a:off x="838200" y="4887685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Sapna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Singh </a:t>
            </a:r>
          </a:p>
        </p:txBody>
      </p:sp>
      <p:sp>
        <p:nvSpPr>
          <p:cNvPr id="9" name="Rectangle 8"/>
          <p:cNvSpPr/>
          <p:nvPr/>
        </p:nvSpPr>
        <p:spPr>
          <a:xfrm>
            <a:off x="3886202" y="3810000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</a:t>
            </a: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4801395" y="37330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581400" y="2590800"/>
            <a:ext cx="3048000" cy="8382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Rekha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Agrawal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Co-Convener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934201" y="4876800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Rohani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Singh 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1981200" y="4419600"/>
            <a:ext cx="6324600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>
            <a:off x="1758837" y="4641964"/>
            <a:ext cx="446315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>
            <a:off x="8082643" y="4642759"/>
            <a:ext cx="446315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4915693" y="4304506"/>
            <a:ext cx="228601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4877594" y="2437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3962401" y="4887685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Ripul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Mehrotra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  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 rot="5400000">
            <a:off x="4806838" y="4641964"/>
            <a:ext cx="446315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667000" y="391886"/>
            <a:ext cx="4894036" cy="7837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NAAC Accreditation Committee</a:t>
            </a:r>
          </a:p>
        </p:txBody>
      </p:sp>
      <p:sp>
        <p:nvSpPr>
          <p:cNvPr id="5" name="Rectangle 4"/>
          <p:cNvSpPr/>
          <p:nvPr/>
        </p:nvSpPr>
        <p:spPr>
          <a:xfrm>
            <a:off x="3733801" y="1447800"/>
            <a:ext cx="2743199" cy="838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R.K.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Srivastava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4877595" y="1305492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886202" y="25908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</a:t>
            </a:r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4877595" y="2437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4196840" y="4043646"/>
            <a:ext cx="1665518" cy="79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2209801" y="3429000"/>
            <a:ext cx="2362200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 S.N.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Shukla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09801" y="4038600"/>
            <a:ext cx="2362200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Jaya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Bajpai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rot="10800000">
            <a:off x="4648201" y="36576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0800000">
            <a:off x="4648201" y="4265611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209801" y="4648200"/>
            <a:ext cx="2362200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Rajshree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Kapoor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rot="10800000">
            <a:off x="4648201" y="4875211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5029201" y="36576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5562601" y="3429000"/>
            <a:ext cx="2362200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Jyoti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Shrivastava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5029201" y="4265612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5562601" y="4027714"/>
            <a:ext cx="2362200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Shampa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Jain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562601" y="4648200"/>
            <a:ext cx="2362200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Sunita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Sharma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5029201" y="4875212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809999" y="1447801"/>
            <a:ext cx="2209801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Rekha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agrawal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16" name="Straight Connector 15"/>
          <p:cNvCxnSpPr/>
          <p:nvPr/>
        </p:nvCxnSpPr>
        <p:spPr>
          <a:xfrm rot="5400000">
            <a:off x="4799807" y="1294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4796177" y="2361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8" name="Rounded Rectangle 27"/>
          <p:cNvSpPr/>
          <p:nvPr/>
        </p:nvSpPr>
        <p:spPr>
          <a:xfrm>
            <a:off x="3505200" y="457201"/>
            <a:ext cx="2895600" cy="70757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429000" y="381000"/>
            <a:ext cx="2895600" cy="68580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Student Tracking</a:t>
            </a:r>
            <a:endParaRPr lang="en-US" sz="2400" b="1" dirty="0">
              <a:solidFill>
                <a:srgbClr val="FFFF00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rot="10800000" flipV="1">
            <a:off x="4572000" y="3352800"/>
            <a:ext cx="382231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3810002" y="2590800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600200" y="3124200"/>
            <a:ext cx="2895599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Meemisha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Kaur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Bhamra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</p:txBody>
      </p:sp>
      <p:cxnSp>
        <p:nvCxnSpPr>
          <p:cNvPr id="25" name="Straight Connector 24"/>
          <p:cNvCxnSpPr/>
          <p:nvPr/>
        </p:nvCxnSpPr>
        <p:spPr>
          <a:xfrm rot="5400000">
            <a:off x="3696494" y="4304506"/>
            <a:ext cx="2514600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10800000" flipV="1">
            <a:off x="4572000" y="3962400"/>
            <a:ext cx="382231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10800000" flipV="1">
            <a:off x="4572000" y="4571998"/>
            <a:ext cx="382231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10800000" flipV="1">
            <a:off x="4572001" y="5181598"/>
            <a:ext cx="382231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1597152" y="3733800"/>
            <a:ext cx="2898648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Dr. Sanjay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Awasthi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33" name="Rectangle 32"/>
          <p:cNvSpPr/>
          <p:nvPr/>
        </p:nvSpPr>
        <p:spPr>
          <a:xfrm>
            <a:off x="1597152" y="4953000"/>
            <a:ext cx="2898648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Dr.</a:t>
            </a:r>
            <a:r>
              <a:rPr lang="en-US" sz="2000" b="1" dirty="0" err="1" smtClean="0">
                <a:solidFill>
                  <a:schemeClr val="tx2">
                    <a:lumMod val="50000"/>
                  </a:schemeClr>
                </a:solidFill>
              </a:rPr>
              <a:t>Daulatram</a:t>
            </a:r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2">
                    <a:lumMod val="50000"/>
                  </a:schemeClr>
                </a:solidFill>
              </a:rPr>
              <a:t>Gwalwanshi</a:t>
            </a:r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34" name="Rectangle 33"/>
          <p:cNvSpPr/>
          <p:nvPr/>
        </p:nvSpPr>
        <p:spPr>
          <a:xfrm>
            <a:off x="1597152" y="4343400"/>
            <a:ext cx="2898648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Dr. M.K.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Vishwakarma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4949952" y="3352800"/>
            <a:ext cx="38404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4953000" y="3962400"/>
            <a:ext cx="38404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4953000" y="4572000"/>
            <a:ext cx="38404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4953000" y="5181600"/>
            <a:ext cx="38404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5410200" y="3124200"/>
            <a:ext cx="2590799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Dr. O.P.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Sahu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410200" y="3733800"/>
            <a:ext cx="2590799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Dr. S.K. Mehta</a:t>
            </a:r>
          </a:p>
        </p:txBody>
      </p:sp>
      <p:sp>
        <p:nvSpPr>
          <p:cNvPr id="41" name="Rectangle 40"/>
          <p:cNvSpPr/>
          <p:nvPr/>
        </p:nvSpPr>
        <p:spPr>
          <a:xfrm>
            <a:off x="5410200" y="4953000"/>
            <a:ext cx="2590799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Shiv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Kumar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Shyam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410200" y="4343400"/>
            <a:ext cx="2590799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Puja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Gupta </a:t>
            </a:r>
          </a:p>
        </p:txBody>
      </p:sp>
      <p:sp>
        <p:nvSpPr>
          <p:cNvPr id="45" name="Rectangle 44"/>
          <p:cNvSpPr/>
          <p:nvPr/>
        </p:nvSpPr>
        <p:spPr>
          <a:xfrm>
            <a:off x="3502152" y="5562600"/>
            <a:ext cx="2898648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Santosh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Kumar Singh  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Connector 22"/>
          <p:cNvCxnSpPr/>
          <p:nvPr/>
        </p:nvCxnSpPr>
        <p:spPr>
          <a:xfrm rot="5400000">
            <a:off x="4725193" y="28948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3809999" y="1447801"/>
            <a:ext cx="2209801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S.K.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Shrivastava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4799807" y="1294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3505200" y="457201"/>
            <a:ext cx="2895600" cy="70757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276599" y="381000"/>
            <a:ext cx="3200401" cy="68580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err="1" smtClean="0">
                <a:solidFill>
                  <a:srgbClr val="FFFF00"/>
                </a:solidFill>
              </a:rPr>
              <a:t>Sarthak</a:t>
            </a:r>
            <a:r>
              <a:rPr lang="en-US" sz="2400" b="1" dirty="0" smtClean="0">
                <a:solidFill>
                  <a:srgbClr val="FFFF00"/>
                </a:solidFill>
              </a:rPr>
              <a:t> App Inspection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10000" y="2362200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733800" y="2960914"/>
            <a:ext cx="2362200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Shri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. S.K.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Uddey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rot="5400000">
            <a:off x="4725193" y="2361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667000" y="391886"/>
            <a:ext cx="4894036" cy="7837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APAAR Id/ABC Id Committee</a:t>
            </a:r>
          </a:p>
        </p:txBody>
      </p:sp>
      <p:sp>
        <p:nvSpPr>
          <p:cNvPr id="5" name="Rectangle 4"/>
          <p:cNvSpPr/>
          <p:nvPr/>
        </p:nvSpPr>
        <p:spPr>
          <a:xfrm>
            <a:off x="3733801" y="1447800"/>
            <a:ext cx="2743199" cy="838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Reenu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Sharma  </a:t>
            </a:r>
          </a:p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4877595" y="1305492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886202" y="3494315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</a:t>
            </a:r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4877595" y="2437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4496198" y="4647802"/>
            <a:ext cx="1066802" cy="79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828800" y="4332514"/>
            <a:ext cx="2743201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Daulatram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Gwalwanshi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828800" y="4942114"/>
            <a:ext cx="2743201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Pavan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Kumar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Namdeo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rot="10800000">
            <a:off x="4648201" y="4561114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0800000">
            <a:off x="4648201" y="5169125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5029201" y="4561114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5562601" y="4332514"/>
            <a:ext cx="2362200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Akhilesh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Kurmi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5029201" y="516912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5562601" y="4931228"/>
            <a:ext cx="2362200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Sapna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Singh 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733800" y="2590800"/>
            <a:ext cx="2743199" cy="8382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Rajshree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Kapoor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 </a:t>
            </a:r>
          </a:p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Co-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09999" y="1447801"/>
            <a:ext cx="2209801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Sunita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Sharma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4799807" y="1294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4796177" y="2361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4724399" y="31996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505199" y="4125684"/>
            <a:ext cx="2895602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Samridhi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Paranjape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  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362200" y="457201"/>
            <a:ext cx="5181600" cy="70757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286000" y="381000"/>
            <a:ext cx="5181600" cy="68580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err="1" smtClean="0">
                <a:solidFill>
                  <a:srgbClr val="FFFF00"/>
                </a:solidFill>
              </a:rPr>
              <a:t>Bhartiya</a:t>
            </a:r>
            <a:r>
              <a:rPr lang="en-US" sz="2400" b="1" dirty="0" smtClean="0">
                <a:solidFill>
                  <a:srgbClr val="FFFF00"/>
                </a:solidFill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</a:rPr>
              <a:t>Gyan</a:t>
            </a:r>
            <a:r>
              <a:rPr lang="en-US" sz="2400" b="1" dirty="0" smtClean="0">
                <a:solidFill>
                  <a:srgbClr val="FFFF00"/>
                </a:solidFill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</a:rPr>
              <a:t>Parampara</a:t>
            </a:r>
            <a:r>
              <a:rPr lang="en-US" sz="2400" b="1" dirty="0" smtClean="0">
                <a:solidFill>
                  <a:srgbClr val="FFFF00"/>
                </a:solidFill>
              </a:rPr>
              <a:t> Committee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810002" y="2525486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505199" y="3581400"/>
            <a:ext cx="2895602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Chetna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Rana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Agnihotri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09999" y="1828801"/>
            <a:ext cx="2209801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Ankita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Bohare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4799807" y="1675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4796177" y="2742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4724399" y="35806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2362200" y="838201"/>
            <a:ext cx="5181600" cy="70757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286000" y="762000"/>
            <a:ext cx="5181600" cy="68580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Incubation Center and Startup 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10002" y="2906486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cxnSp>
        <p:nvCxnSpPr>
          <p:cNvPr id="31" name="Straight Arrow Connector 30"/>
          <p:cNvCxnSpPr/>
          <p:nvPr/>
        </p:nvCxnSpPr>
        <p:spPr>
          <a:xfrm rot="10800000" flipV="1">
            <a:off x="4572000" y="3733800"/>
            <a:ext cx="382231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5400000">
            <a:off x="4191794" y="4190206"/>
            <a:ext cx="1524000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10800000" flipV="1">
            <a:off x="4572000" y="4343400"/>
            <a:ext cx="382231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10800000" flipV="1">
            <a:off x="4572000" y="4952998"/>
            <a:ext cx="382231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1597152" y="3505200"/>
            <a:ext cx="2898648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Gourav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Dwivedi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597152" y="4724400"/>
            <a:ext cx="2898648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Dr.</a:t>
            </a:r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2">
                    <a:lumMod val="50000"/>
                  </a:schemeClr>
                </a:solidFill>
              </a:rPr>
              <a:t>Sapna</a:t>
            </a:r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2">
                    <a:lumMod val="50000"/>
                  </a:schemeClr>
                </a:solidFill>
              </a:rPr>
              <a:t>Rai</a:t>
            </a:r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39" name="Rectangle 38"/>
          <p:cNvSpPr/>
          <p:nvPr/>
        </p:nvSpPr>
        <p:spPr>
          <a:xfrm>
            <a:off x="1597152" y="4114800"/>
            <a:ext cx="2898648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Dr. S.K. Singh </a:t>
            </a:r>
          </a:p>
        </p:txBody>
      </p:sp>
      <p:cxnSp>
        <p:nvCxnSpPr>
          <p:cNvPr id="40" name="Straight Arrow Connector 39"/>
          <p:cNvCxnSpPr/>
          <p:nvPr/>
        </p:nvCxnSpPr>
        <p:spPr>
          <a:xfrm>
            <a:off x="4949952" y="3733800"/>
            <a:ext cx="38404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4953000" y="4343400"/>
            <a:ext cx="38404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4953000" y="4953000"/>
            <a:ext cx="38404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5410200" y="3505200"/>
            <a:ext cx="2590799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Sankalp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Jogi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</a:p>
        </p:txBody>
      </p:sp>
      <p:sp>
        <p:nvSpPr>
          <p:cNvPr id="45" name="Rectangle 44"/>
          <p:cNvSpPr/>
          <p:nvPr/>
        </p:nvSpPr>
        <p:spPr>
          <a:xfrm>
            <a:off x="5410200" y="4114800"/>
            <a:ext cx="2590799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Akash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Pandey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47" name="Rectangle 46"/>
          <p:cNvSpPr/>
          <p:nvPr/>
        </p:nvSpPr>
        <p:spPr>
          <a:xfrm>
            <a:off x="5410200" y="4724400"/>
            <a:ext cx="2590799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Dr. Anil Kumar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binjhiya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/>
          <p:cNvCxnSpPr/>
          <p:nvPr/>
        </p:nvCxnSpPr>
        <p:spPr>
          <a:xfrm rot="5400000">
            <a:off x="4877594" y="17518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5400000">
            <a:off x="4876007" y="913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685800" y="838200"/>
            <a:ext cx="8382000" cy="70757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762000" y="685800"/>
            <a:ext cx="8382000" cy="816426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Autonomy, Affiliation, Academic Council, World Bank, RUSHA U.G.C.  Committee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733800" y="1981200"/>
            <a:ext cx="2514600" cy="8382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Dr. R.K.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Srivastava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smtClean="0"/>
              <a:t>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35" name="Straight Connector 34"/>
          <p:cNvCxnSpPr/>
          <p:nvPr/>
        </p:nvCxnSpPr>
        <p:spPr>
          <a:xfrm rot="5400000">
            <a:off x="4872377" y="29710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5400000">
            <a:off x="4826907" y="4843349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3912508" y="4267200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Members</a:t>
            </a:r>
          </a:p>
        </p:txBody>
      </p:sp>
      <p:cxnSp>
        <p:nvCxnSpPr>
          <p:cNvPr id="40" name="Straight Connector 39"/>
          <p:cNvCxnSpPr/>
          <p:nvPr/>
        </p:nvCxnSpPr>
        <p:spPr>
          <a:xfrm rot="5400000">
            <a:off x="4620873" y="5475513"/>
            <a:ext cx="870067" cy="79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10800000">
            <a:off x="4598305" y="5375953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rot="10800000">
            <a:off x="4598307" y="5910942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1702707" y="5148943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Suman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Prabhakar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5588908" y="5682343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Rohni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Singh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8" name="Straight Arrow Connector 47"/>
          <p:cNvCxnSpPr/>
          <p:nvPr/>
        </p:nvCxnSpPr>
        <p:spPr>
          <a:xfrm flipV="1">
            <a:off x="5055508" y="5377542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V="1">
            <a:off x="5055508" y="5910942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1702707" y="5682343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Ankit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dwivedi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588907" y="5148943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S.N.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Shukla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733800" y="3124200"/>
            <a:ext cx="2514600" cy="8412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Jyoti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Shrivastava</a:t>
            </a:r>
            <a:endParaRPr lang="en-US" sz="18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1800" b="1" dirty="0" smtClean="0">
                <a:solidFill>
                  <a:srgbClr val="C00000"/>
                </a:solidFill>
              </a:rPr>
              <a:t>Co-Convener</a:t>
            </a:r>
            <a:endParaRPr lang="en-US" sz="1800" b="1" dirty="0">
              <a:solidFill>
                <a:srgbClr val="C00000"/>
              </a:solidFill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 rot="5400000">
            <a:off x="4877594" y="41140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Arrow Connector 25"/>
          <p:cNvCxnSpPr/>
          <p:nvPr/>
        </p:nvCxnSpPr>
        <p:spPr>
          <a:xfrm rot="5400000">
            <a:off x="4801214" y="54095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3886200" y="1600201"/>
            <a:ext cx="2362200" cy="838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Dr. R.K.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Srivastava</a:t>
            </a:r>
            <a:endParaRPr lang="en-US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55" name="Straight Connector 54"/>
          <p:cNvCxnSpPr/>
          <p:nvPr/>
        </p:nvCxnSpPr>
        <p:spPr>
          <a:xfrm rot="5400000">
            <a:off x="4876007" y="14470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5562600" y="5562600"/>
            <a:ext cx="2441448" cy="4754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Ankit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Dwivedi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cxnSp>
        <p:nvCxnSpPr>
          <p:cNvPr id="57" name="Straight Connector 56"/>
          <p:cNvCxnSpPr/>
          <p:nvPr/>
        </p:nvCxnSpPr>
        <p:spPr>
          <a:xfrm rot="5400000">
            <a:off x="4872377" y="25900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3810000" y="2743200"/>
            <a:ext cx="2438400" cy="6096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Jyoti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Shrivastava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Co- Convener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 rot="5400000">
            <a:off x="4768557" y="46802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3886200" y="816430"/>
            <a:ext cx="2438400" cy="47897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810000" y="762001"/>
            <a:ext cx="2438400" cy="4789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IQAC Cell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562600" y="4876800"/>
            <a:ext cx="2438400" cy="4754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S.N.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Shukla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562600" y="4191000"/>
            <a:ext cx="2438400" cy="4754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Archana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Bajpai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 rot="5400000">
            <a:off x="4800600" y="4190205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886201" y="3516084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Members</a:t>
            </a:r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4327866" y="5089069"/>
            <a:ext cx="1403465" cy="796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0800000">
            <a:off x="4648200" y="44958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0800000">
            <a:off x="4572000" y="5257798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5029200" y="44958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5029200" y="5103812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5029200" y="5789611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2133600" y="5029200"/>
            <a:ext cx="2438400" cy="4754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Ripul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Mehrotra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133600" y="4267200"/>
            <a:ext cx="2438400" cy="4754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S.K. Mehta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3014436" y="457201"/>
            <a:ext cx="3843564" cy="6858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938234" y="381001"/>
            <a:ext cx="3860801" cy="7075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College Guest Faculty management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810002" y="1447800"/>
            <a:ext cx="2133599" cy="838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Dr. R.P.S.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Chandel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rgbClr val="C00000"/>
                </a:solidFill>
              </a:rPr>
              <a:t>Convener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81001" y="4049486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S.K.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Garg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4719977" y="2437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4648198" y="32758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1600199" y="3505200"/>
            <a:ext cx="6629401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5400000">
            <a:off x="1370985" y="37331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5400000">
            <a:off x="7968957" y="3765842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>
            <a:off x="4725194" y="1218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733802" y="2601686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934201" y="4049486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Shampa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Jain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667000" y="533401"/>
            <a:ext cx="4724399" cy="6858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590800" y="457201"/>
            <a:ext cx="4741636" cy="7075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Time Table/ Furniture and Room management Committee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038601" y="1600200"/>
            <a:ext cx="2129971" cy="838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Shikha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Saxena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810001" y="4201885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Dr. R.K. </a:t>
            </a:r>
            <a:r>
              <a:rPr lang="en-US" b="1" dirty="0" err="1" smtClean="0">
                <a:solidFill>
                  <a:schemeClr val="tx1"/>
                </a:solidFill>
              </a:rPr>
              <a:t>Vishwakarma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4872377" y="25900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4800600" y="34282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609600" y="41148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Ravi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Katare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1752600" y="3657600"/>
            <a:ext cx="6629401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5400000">
            <a:off x="1523385" y="38855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5400000">
            <a:off x="8121357" y="39182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>
            <a:off x="4877595" y="13708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886201" y="27432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010400" y="4191000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Preeti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Tiwari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rot="5400000">
            <a:off x="4767326" y="38420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1981200" y="5257801"/>
            <a:ext cx="31242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Student’s Representative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rot="5400000">
            <a:off x="2818784" y="4418985"/>
            <a:ext cx="1524000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5715000" y="5257800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Dr. </a:t>
            </a:r>
            <a:r>
              <a:rPr lang="en-US" b="1" dirty="0" err="1" smtClean="0">
                <a:solidFill>
                  <a:schemeClr val="tx1"/>
                </a:solidFill>
              </a:rPr>
              <a:t>Sheela</a:t>
            </a:r>
            <a:r>
              <a:rPr lang="en-US" b="1" dirty="0" smtClean="0">
                <a:solidFill>
                  <a:schemeClr val="tx1"/>
                </a:solidFill>
              </a:rPr>
              <a:t> Mathews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rot="5400000">
            <a:off x="6019184" y="4418985"/>
            <a:ext cx="1524000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4699</TotalTime>
  <Words>1944</Words>
  <Application>Microsoft Office PowerPoint</Application>
  <PresentationFormat>A4 Paper (210x297 mm)</PresentationFormat>
  <Paragraphs>566</Paragraphs>
  <Slides>57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5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acerpc</dc:creator>
  <cp:lastModifiedBy>HP</cp:lastModifiedBy>
  <cp:revision>898</cp:revision>
  <dcterms:created xsi:type="dcterms:W3CDTF">2018-06-05T11:38:57Z</dcterms:created>
  <dcterms:modified xsi:type="dcterms:W3CDTF">2026-03-28T08:43:43Z</dcterms:modified>
</cp:coreProperties>
</file>